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382" r:id="rId4"/>
    <p:sldId id="298" r:id="rId5"/>
    <p:sldId id="383" r:id="rId6"/>
    <p:sldId id="407" r:id="rId7"/>
    <p:sldId id="384" r:id="rId8"/>
    <p:sldId id="408" r:id="rId9"/>
    <p:sldId id="303" r:id="rId10"/>
    <p:sldId id="385" r:id="rId11"/>
    <p:sldId id="300" r:id="rId12"/>
    <p:sldId id="299" r:id="rId13"/>
    <p:sldId id="387" r:id="rId14"/>
    <p:sldId id="388" r:id="rId15"/>
    <p:sldId id="389" r:id="rId16"/>
    <p:sldId id="414" r:id="rId17"/>
    <p:sldId id="390" r:id="rId18"/>
    <p:sldId id="409" r:id="rId19"/>
    <p:sldId id="410" r:id="rId20"/>
    <p:sldId id="411" r:id="rId21"/>
    <p:sldId id="412" r:id="rId22"/>
    <p:sldId id="391" r:id="rId23"/>
    <p:sldId id="364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404" r:id="rId37"/>
    <p:sldId id="405" r:id="rId38"/>
    <p:sldId id="406" r:id="rId39"/>
    <p:sldId id="413" r:id="rId40"/>
    <p:sldId id="293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1F4F"/>
    <a:srgbClr val="DADADA"/>
    <a:srgbClr val="BE1622"/>
    <a:srgbClr val="EE7430"/>
    <a:srgbClr val="FAB529"/>
    <a:srgbClr val="B2B2B2"/>
    <a:srgbClr val="231F20"/>
    <a:srgbClr val="D18D05"/>
    <a:srgbClr val="752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4" autoAdjust="0"/>
    <p:restoredTop sz="79947" autoAdjust="0"/>
  </p:normalViewPr>
  <p:slideViewPr>
    <p:cSldViewPr snapToGrid="0">
      <p:cViewPr>
        <p:scale>
          <a:sx n="99" d="100"/>
          <a:sy n="99" d="100"/>
        </p:scale>
        <p:origin x="-78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lise çağı öğrencilerine ve gençlere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Öncelikle Kendin İçin Maddeden Uzak Dur,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872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11-13.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4019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18-20.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1143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051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35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283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131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8901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8924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0477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71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324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9600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9287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0336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68782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494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241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2806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468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2169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25-26.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926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1975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27-29.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065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2407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609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72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2739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37086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4262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lise çağı öğrencilerine ve gençlere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Öncelikle Kendin İçin Maddeden Uzak Dur,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5.</a:t>
            </a:r>
            <a:endParaRPr lang="tr-TR" b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487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137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472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68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436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8-10.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026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Uyuşturucu Maddelerden Korunmak İçin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00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ikdörtgen 25"/>
          <p:cNvSpPr/>
          <p:nvPr/>
        </p:nvSpPr>
        <p:spPr>
          <a:xfrm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13000" t="-32000" r="-20000" b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E162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-308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1298543" y="5676774"/>
            <a:ext cx="903289" cy="602840"/>
            <a:chOff x="11298543" y="5676774"/>
            <a:chExt cx="903289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FAB5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1298543" y="574553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LİSE</a:t>
              </a: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7" y="5455186"/>
            <a:ext cx="4500000" cy="103500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9" name="Grup 18"/>
          <p:cNvGrpSpPr/>
          <p:nvPr/>
        </p:nvGrpSpPr>
        <p:grpSpPr>
          <a:xfrm>
            <a:off x="6066701" y="1169318"/>
            <a:ext cx="5491064" cy="1500571"/>
            <a:chOff x="6080204" y="1306970"/>
            <a:chExt cx="5491064" cy="1500571"/>
          </a:xfrm>
        </p:grpSpPr>
        <p:sp>
          <p:nvSpPr>
            <p:cNvPr id="20" name="Metin kutusu 19"/>
            <p:cNvSpPr txBox="1"/>
            <p:nvPr/>
          </p:nvSpPr>
          <p:spPr>
            <a:xfrm>
              <a:off x="6080204" y="1306970"/>
              <a:ext cx="53663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 dirty="0">
                  <a:solidFill>
                    <a:schemeClr val="bg1"/>
                  </a:solidFill>
                </a:rPr>
                <a:t>öncelikle kendin için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6316110" y="1976544"/>
              <a:ext cx="5255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 dirty="0">
                  <a:solidFill>
                    <a:schemeClr val="bg1"/>
                  </a:solidFill>
                </a:rPr>
                <a:t>maddeden uzak dur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37" name="Resim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993" y="578386"/>
            <a:ext cx="5626091" cy="5643244"/>
          </a:xfrm>
          <a:prstGeom prst="rect">
            <a:avLst/>
          </a:prstGeom>
        </p:spPr>
      </p:pic>
      <p:grpSp>
        <p:nvGrpSpPr>
          <p:cNvPr id="38" name="Grup 37"/>
          <p:cNvGrpSpPr/>
          <p:nvPr/>
        </p:nvGrpSpPr>
        <p:grpSpPr>
          <a:xfrm>
            <a:off x="5013259" y="2660948"/>
            <a:ext cx="2219892" cy="1569660"/>
            <a:chOff x="5111596" y="2507810"/>
            <a:chExt cx="2219892" cy="1569660"/>
          </a:xfrm>
        </p:grpSpPr>
        <p:sp>
          <p:nvSpPr>
            <p:cNvPr id="49" name="Metin kutusu 48"/>
            <p:cNvSpPr txBox="1"/>
            <p:nvPr/>
          </p:nvSpPr>
          <p:spPr>
            <a:xfrm>
              <a:off x="5259126" y="2522950"/>
              <a:ext cx="13660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E61F4F"/>
                  </a:solidFill>
                </a:rPr>
                <a:t>nasıl</a:t>
              </a:r>
            </a:p>
          </p:txBody>
        </p:sp>
        <p:sp>
          <p:nvSpPr>
            <p:cNvPr id="55" name="Metin kutusu 54"/>
            <p:cNvSpPr txBox="1"/>
            <p:nvPr/>
          </p:nvSpPr>
          <p:spPr>
            <a:xfrm>
              <a:off x="5111596" y="3013501"/>
              <a:ext cx="1694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E61F4F"/>
                  </a:solidFill>
                </a:rPr>
                <a:t>ilerler</a:t>
              </a:r>
            </a:p>
          </p:txBody>
        </p:sp>
        <p:sp>
          <p:nvSpPr>
            <p:cNvPr id="56" name="Metin kutusu 55"/>
            <p:cNvSpPr txBox="1"/>
            <p:nvPr/>
          </p:nvSpPr>
          <p:spPr>
            <a:xfrm>
              <a:off x="6576153" y="2507810"/>
              <a:ext cx="7553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>
                  <a:solidFill>
                    <a:srgbClr val="E61F4F"/>
                  </a:solidFill>
                </a:rPr>
                <a:t>?</a:t>
              </a:r>
            </a:p>
          </p:txBody>
        </p:sp>
      </p:grpSp>
      <p:sp>
        <p:nvSpPr>
          <p:cNvPr id="60" name="Metin kutusu 59"/>
          <p:cNvSpPr txBox="1"/>
          <p:nvPr/>
        </p:nvSpPr>
        <p:spPr>
          <a:xfrm>
            <a:off x="5505343" y="924645"/>
            <a:ext cx="1185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kereden</a:t>
            </a:r>
            <a:endParaRPr lang="de-DE" sz="1400" dirty="0"/>
          </a:p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şey</a:t>
            </a:r>
            <a:r>
              <a:rPr lang="de-DE" sz="1400" dirty="0"/>
              <a:t> </a:t>
            </a:r>
            <a:r>
              <a:rPr lang="de-DE" sz="1400" dirty="0" err="1"/>
              <a:t>olmaz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1" name="Metin kutusu 60"/>
          <p:cNvSpPr txBox="1"/>
          <p:nvPr/>
        </p:nvSpPr>
        <p:spPr>
          <a:xfrm>
            <a:off x="7081080" y="1609981"/>
            <a:ext cx="1039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daha</a:t>
            </a:r>
            <a:endParaRPr lang="de-DE" sz="1400" dirty="0"/>
          </a:p>
          <a:p>
            <a:pPr algn="ctr"/>
            <a:r>
              <a:rPr lang="de-DE" sz="1400" dirty="0" err="1"/>
              <a:t>kullanmam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2" name="Metin kutusu 61"/>
          <p:cNvSpPr txBox="1"/>
          <p:nvPr/>
        </p:nvSpPr>
        <p:spPr>
          <a:xfrm>
            <a:off x="7905852" y="2982041"/>
            <a:ext cx="7377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Ben</a:t>
            </a:r>
          </a:p>
          <a:p>
            <a:pPr algn="ctr"/>
            <a:r>
              <a:rPr lang="de-DE" sz="1400" dirty="0" err="1"/>
              <a:t>bağımlı</a:t>
            </a:r>
            <a:endParaRPr lang="de-DE" sz="1400" dirty="0"/>
          </a:p>
          <a:p>
            <a:pPr algn="ctr"/>
            <a:r>
              <a:rPr lang="de-DE" sz="1400" dirty="0" err="1"/>
              <a:t>olmam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3" name="Metin kutusu 62"/>
          <p:cNvSpPr txBox="1"/>
          <p:nvPr/>
        </p:nvSpPr>
        <p:spPr>
          <a:xfrm>
            <a:off x="7193858" y="4648339"/>
            <a:ext cx="88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İstersem</a:t>
            </a:r>
            <a:endParaRPr lang="de-DE" sz="1400" dirty="0"/>
          </a:p>
          <a:p>
            <a:pPr algn="ctr"/>
            <a:r>
              <a:rPr lang="de-DE" sz="1400" dirty="0" err="1"/>
              <a:t>bırakırım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4" name="Metin kutusu 63"/>
          <p:cNvSpPr txBox="1"/>
          <p:nvPr/>
        </p:nvSpPr>
        <p:spPr>
          <a:xfrm>
            <a:off x="5500572" y="5253220"/>
            <a:ext cx="122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Bu</a:t>
            </a:r>
            <a:r>
              <a:rPr lang="de-DE" sz="1400" dirty="0"/>
              <a:t> </a:t>
            </a:r>
            <a:r>
              <a:rPr lang="de-DE" sz="1400" dirty="0" err="1"/>
              <a:t>meret</a:t>
            </a:r>
            <a:endParaRPr lang="de-DE" sz="1400" dirty="0"/>
          </a:p>
          <a:p>
            <a:pPr algn="ctr"/>
            <a:r>
              <a:rPr lang="de-DE" sz="1400" dirty="0" err="1"/>
              <a:t>bırakılmaz</a:t>
            </a:r>
            <a:r>
              <a:rPr lang="de-DE" sz="1400" dirty="0"/>
              <a:t> </a:t>
            </a:r>
            <a:r>
              <a:rPr lang="de-DE" sz="1400" dirty="0" err="1"/>
              <a:t>ki</a:t>
            </a:r>
            <a:r>
              <a:rPr lang="de-DE" sz="1400" dirty="0"/>
              <a:t>...</a:t>
            </a:r>
            <a:endParaRPr lang="tr-TR" sz="1400" dirty="0"/>
          </a:p>
        </p:txBody>
      </p:sp>
      <p:sp>
        <p:nvSpPr>
          <p:cNvPr id="65" name="Metin kutusu 64"/>
          <p:cNvSpPr txBox="1"/>
          <p:nvPr/>
        </p:nvSpPr>
        <p:spPr>
          <a:xfrm>
            <a:off x="4024965" y="4616023"/>
            <a:ext cx="10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Bırakmak</a:t>
            </a:r>
            <a:endParaRPr lang="de-DE" sz="1400" dirty="0"/>
          </a:p>
          <a:p>
            <a:pPr algn="ctr"/>
            <a:r>
              <a:rPr lang="de-DE" sz="1400" dirty="0" err="1"/>
              <a:t>zorundayım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6" name="Metin kutusu 65"/>
          <p:cNvSpPr txBox="1"/>
          <p:nvPr/>
        </p:nvSpPr>
        <p:spPr>
          <a:xfrm>
            <a:off x="3383545" y="3141920"/>
            <a:ext cx="110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/>
              <a:t>Artık</a:t>
            </a:r>
          </a:p>
          <a:p>
            <a:pPr algn="ctr"/>
            <a:r>
              <a:rPr lang="tr-TR" sz="1400" dirty="0"/>
              <a:t>Bırakacağım.</a:t>
            </a:r>
          </a:p>
        </p:txBody>
      </p:sp>
      <p:sp>
        <p:nvSpPr>
          <p:cNvPr id="67" name="Metin kutusu 66"/>
          <p:cNvSpPr txBox="1"/>
          <p:nvPr/>
        </p:nvSpPr>
        <p:spPr>
          <a:xfrm>
            <a:off x="4064591" y="1503181"/>
            <a:ext cx="10070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Bıraktım,</a:t>
            </a:r>
          </a:p>
          <a:p>
            <a:pPr algn="ctr"/>
            <a:r>
              <a:rPr lang="pt-BR" sz="1400" dirty="0"/>
              <a:t>bir daha da</a:t>
            </a:r>
          </a:p>
          <a:p>
            <a:pPr algn="ctr"/>
            <a:r>
              <a:rPr lang="pt-BR" sz="1400" dirty="0"/>
              <a:t>başlamam.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765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064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Madde kullanmaya</a:t>
            </a:r>
          </a:p>
          <a:p>
            <a:r>
              <a:rPr lang="tr-TR" sz="6000" b="1" dirty="0"/>
              <a:t>nerede ve ne zaman</a:t>
            </a:r>
          </a:p>
          <a:p>
            <a:r>
              <a:rPr lang="tr-TR" sz="6000" b="1" dirty="0"/>
              <a:t>davet ederler?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579" y="2896421"/>
            <a:ext cx="3093750" cy="30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 hangi gerekçelere</a:t>
            </a:r>
          </a:p>
          <a:p>
            <a:r>
              <a:rPr lang="tr-TR" sz="4800" b="1" dirty="0"/>
              <a:t>sığınıyorlar?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714244"/>
            <a:ext cx="7464948" cy="707886"/>
            <a:chOff x="554927" y="1881525"/>
            <a:chExt cx="7464948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Sorunlarımı çözemedim, madde kullanarak unuturum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yahut çözerim diye düşündüm.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554927" y="3459213"/>
            <a:ext cx="7464948" cy="400110"/>
            <a:chOff x="554927" y="1881525"/>
            <a:chExt cx="7464948" cy="400110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İddialı biri diye tanınıyordum, imajımı korumak istedim.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554927" y="3932842"/>
            <a:ext cx="7464948" cy="400110"/>
            <a:chOff x="554927" y="1881525"/>
            <a:chExt cx="7464948" cy="4001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Grupça karar aldık, dışında kalamazdım.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 hangi gerekçelere</a:t>
            </a:r>
          </a:p>
          <a:p>
            <a:r>
              <a:rPr lang="tr-TR" sz="4800" b="1" dirty="0"/>
              <a:t>sığınıyorlar?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309853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Merak ettim, denedim.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554927" y="2765684"/>
            <a:ext cx="7464948" cy="400110"/>
            <a:chOff x="554927" y="1881525"/>
            <a:chExt cx="7464948" cy="400110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Sınırlarımı aşmak istiyordum.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554927" y="3243447"/>
            <a:ext cx="7464948" cy="400110"/>
            <a:chOff x="554927" y="1881525"/>
            <a:chExt cx="7464948" cy="4001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İçimdeki asi dürttü beni.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747926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Arkadaşlarıma fark atmak istedim.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4252405"/>
            <a:ext cx="7464948" cy="400110"/>
            <a:chOff x="554927" y="1881525"/>
            <a:chExt cx="746494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Arkadaşlara uydum.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3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</a:t>
            </a:r>
          </a:p>
          <a:p>
            <a:r>
              <a:rPr lang="tr-TR" sz="4800" b="1" dirty="0"/>
              <a:t>hangi gerekçelere</a:t>
            </a:r>
          </a:p>
          <a:p>
            <a:r>
              <a:rPr lang="tr-TR" sz="4800" b="1" dirty="0"/>
              <a:t>sığınıyorlar?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3059476"/>
            <a:ext cx="7464948" cy="1631216"/>
            <a:chOff x="554927" y="1881525"/>
            <a:chExt cx="7464948" cy="163121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Madde kullananların bir kısmının itiraflarını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okudunuz. Sizce bunlar geçerli, doğru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veya anlamlı olabilir mi? Sığınılan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gerekçeleri tek tek ele alıp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tartışınız.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908" y="907742"/>
            <a:ext cx="7944551" cy="50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Nasıl kandırıyorlar?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449990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İnsanın sosyal çevresinin genişlemesine yardımcı olur.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54927" y="1848988"/>
            <a:ext cx="7464948" cy="400110"/>
            <a:chOff x="554927" y="1881525"/>
            <a:chExt cx="7464948" cy="400110"/>
          </a:xfrm>
        </p:grpSpPr>
        <p:sp>
          <p:nvSpPr>
            <p:cNvPr id="17" name="Metin kutusu 1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Madde kullanımı arkadaşlık ilişkilerimi arttırıyor.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2245529"/>
            <a:ext cx="7464948" cy="400110"/>
            <a:chOff x="554927" y="1881525"/>
            <a:chExt cx="746494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Benim iradem güçlüdür, ben bağımlı olmam.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624788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Ben kendimi kontrol edebilirim.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992496"/>
            <a:ext cx="7464948" cy="400110"/>
            <a:chOff x="554927" y="1881525"/>
            <a:chExt cx="7464948" cy="400110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Ottur, zararı yoktur. Bağımlılık da yapmaz.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360204"/>
            <a:ext cx="7464948" cy="400110"/>
            <a:chOff x="554927" y="1881525"/>
            <a:chExt cx="7464948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kere kullanmaktan bir şey çıkmaz.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3707853"/>
            <a:ext cx="7464948" cy="400110"/>
            <a:chOff x="554927" y="1881525"/>
            <a:chExt cx="746494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Sadece zayıf insanlar bağımlı olur.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4070271"/>
            <a:ext cx="7464948" cy="400110"/>
            <a:chOff x="554927" y="1881525"/>
            <a:chExt cx="7464948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Herkes kullanıyor, bir şey olmuyor.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4473640"/>
            <a:ext cx="7464948" cy="400110"/>
            <a:chOff x="554927" y="1881525"/>
            <a:chExt cx="7464948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rgbClr val="575757"/>
                  </a:solidFill>
                </a:rPr>
                <a:t>Madde, sadece kullanan kişiye zarar verir.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3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16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Siz takılın</a:t>
            </a:r>
          </a:p>
        </p:txBody>
      </p:sp>
      <p:pic>
        <p:nvPicPr>
          <p:cNvPr id="6" name="SizTakılı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1" y="1654729"/>
            <a:ext cx="6095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4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3074866"/>
            <a:ext cx="7462918" cy="707886"/>
            <a:chOff x="554927" y="2447025"/>
            <a:chExt cx="7462918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Yağcılık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“Sen olmazsan buranın tadı tuzu kaçar.”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5"/>
            <a:srcRect/>
            <a:stretch>
              <a:fillRect l="-36000" t="-29000" r="-64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47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36000" t="-22000" r="-85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3074866"/>
            <a:ext cx="7462918" cy="707886"/>
            <a:chOff x="554927" y="2447025"/>
            <a:chExt cx="7462918" cy="70788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Yalnız bırakma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“Eğer gidersen bir daha yüzüne bakmam.”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46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19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44000" t="-49000" r="-208000" b="-6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2" name="Grup 41"/>
          <p:cNvGrpSpPr/>
          <p:nvPr/>
        </p:nvGrpSpPr>
        <p:grpSpPr>
          <a:xfrm>
            <a:off x="554927" y="3074866"/>
            <a:ext cx="7462918" cy="707886"/>
            <a:chOff x="554927" y="2447025"/>
            <a:chExt cx="7462918" cy="707886"/>
          </a:xfrm>
        </p:grpSpPr>
        <p:sp>
          <p:nvSpPr>
            <p:cNvPr id="43" name="Dikdörtgen 42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Yalvarma, acındırma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“Ne olur, hatırım için bir kez… Beni kırma!”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77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253735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109348"/>
            <a:ext cx="659565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Madde bağımlılığı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Bağımlılık </a:t>
            </a:r>
            <a:r>
              <a:rPr lang="tr-TR" sz="2000" dirty="0" smtClean="0">
                <a:solidFill>
                  <a:srgbClr val="575757"/>
                </a:solidFill>
              </a:rPr>
              <a:t>yapan </a:t>
            </a:r>
            <a:r>
              <a:rPr lang="tr-TR" sz="2000" dirty="0">
                <a:solidFill>
                  <a:srgbClr val="575757"/>
                </a:solidFill>
              </a:rPr>
              <a:t>maddeler nelerdir?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Bağımlılığın zararları nelerdir? </a:t>
            </a:r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 smtClean="0">
                <a:solidFill>
                  <a:srgbClr val="575757"/>
                </a:solidFill>
              </a:rPr>
              <a:t>Bağımlılık süreci nasıl başlar ve ilerler?</a:t>
            </a:r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 smtClean="0">
                <a:solidFill>
                  <a:srgbClr val="575757"/>
                </a:solidFill>
              </a:rPr>
              <a:t>Madde </a:t>
            </a:r>
            <a:r>
              <a:rPr lang="tr-TR" sz="2000" dirty="0">
                <a:solidFill>
                  <a:srgbClr val="575757"/>
                </a:solidFill>
              </a:rPr>
              <a:t>kullanmaya nerede ve ne zaman davet ederler?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Kullananlar hangi gerekçelere sığınıyorlar?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Madde kullanımını reddeden genci bekleyen klişeler nelerdir?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Ağa düşmemek için neler yapabiliriz?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Hayır diyebilmek neden bu kadar önemli?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Örnek </a:t>
            </a:r>
            <a:r>
              <a:rPr lang="tr-TR" sz="2000" smtClean="0">
                <a:solidFill>
                  <a:srgbClr val="575757"/>
                </a:solidFill>
              </a:rPr>
              <a:t>hayır cümleleri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Arkadaşın </a:t>
            </a:r>
            <a:r>
              <a:rPr lang="tr-TR" sz="2000" dirty="0">
                <a:solidFill>
                  <a:srgbClr val="575757"/>
                </a:solidFill>
              </a:rPr>
              <a:t>kullanıyorsa ne yapmalısın?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Okuldaki disiplin süreci nasıl işler, cezalar nelerdir?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Türk Ceza Kanunu’nda madde bağımlılığının yeri nedir?</a:t>
            </a:r>
            <a:endParaRPr lang="tr-TR" sz="2000" b="1" dirty="0">
              <a:solidFill>
                <a:srgbClr val="575757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35270" y="1175693"/>
            <a:ext cx="152389" cy="3952595"/>
            <a:chOff x="535270" y="1175693"/>
            <a:chExt cx="152389" cy="3952595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 flipH="1">
              <a:off x="603057" y="1175693"/>
              <a:ext cx="950" cy="3952595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535270" y="124581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535270" y="154423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535270" y="184274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535270" y="216634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535270" y="2459068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543659" y="275749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535270" y="3064392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535270" y="3379598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" name="Oval 120"/>
            <p:cNvSpPr>
              <a:spLocks noChangeArrowheads="1"/>
            </p:cNvSpPr>
            <p:nvPr/>
          </p:nvSpPr>
          <p:spPr bwMode="auto">
            <a:xfrm>
              <a:off x="535270" y="367369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" name="Oval 120"/>
            <p:cNvSpPr>
              <a:spLocks noChangeArrowheads="1"/>
            </p:cNvSpPr>
            <p:nvPr/>
          </p:nvSpPr>
          <p:spPr bwMode="auto">
            <a:xfrm>
              <a:off x="543659" y="3988902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543659" y="428740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" name="Oval 120"/>
            <p:cNvSpPr>
              <a:spLocks noChangeArrowheads="1"/>
            </p:cNvSpPr>
            <p:nvPr/>
          </p:nvSpPr>
          <p:spPr bwMode="auto">
            <a:xfrm>
              <a:off x="543659" y="4585837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Oval 120"/>
            <p:cNvSpPr>
              <a:spLocks noChangeArrowheads="1"/>
            </p:cNvSpPr>
            <p:nvPr/>
          </p:nvSpPr>
          <p:spPr bwMode="auto">
            <a:xfrm>
              <a:off x="535270" y="488817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36000" t="-29000" r="-64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5" name="Grup 44"/>
          <p:cNvGrpSpPr/>
          <p:nvPr/>
        </p:nvGrpSpPr>
        <p:grpSpPr>
          <a:xfrm>
            <a:off x="583349" y="3075057"/>
            <a:ext cx="7462918" cy="707886"/>
            <a:chOff x="554927" y="2447025"/>
            <a:chExt cx="7462918" cy="707886"/>
          </a:xfrm>
        </p:grpSpPr>
        <p:sp>
          <p:nvSpPr>
            <p:cNvPr id="46" name="Dikdörtgen 45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Tehdit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“Kesinlikle seni bırakmayız!”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6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15000" r="-4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8" name="Grup 47"/>
          <p:cNvGrpSpPr/>
          <p:nvPr/>
        </p:nvGrpSpPr>
        <p:grpSpPr>
          <a:xfrm>
            <a:off x="583349" y="3074866"/>
            <a:ext cx="7462918" cy="707886"/>
            <a:chOff x="554927" y="2447025"/>
            <a:chExt cx="7462918" cy="707886"/>
          </a:xfrm>
        </p:grpSpPr>
        <p:sp>
          <p:nvSpPr>
            <p:cNvPr id="49" name="Dikdörtgen 48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Aşağılama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“Hadi süt çocuğu sen de! Ana kuzusu…”</a:t>
              </a:r>
            </a:p>
          </p:txBody>
        </p:sp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77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118" y="-660400"/>
            <a:ext cx="11496653" cy="766969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210434"/>
            <a:ext cx="37769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/>
              <a:t>Ağa düşmemek</a:t>
            </a:r>
          </a:p>
          <a:p>
            <a:r>
              <a:rPr lang="tr-TR" sz="4400" b="1" dirty="0"/>
              <a:t>için neler</a:t>
            </a:r>
          </a:p>
          <a:p>
            <a:r>
              <a:rPr lang="tr-TR" sz="4400" b="1" dirty="0"/>
              <a:t>yapabiliriz?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208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Uzak kalmak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yapıcı bir maddenin kullanılma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olasılığı olan ortamlardan uzak kalarak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kendinizi madde kullanımı ve bağımlılık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riskinin dışında tutabilirsiniz.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855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Soğuk davranmak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477328"/>
            <a:chOff x="554927" y="1881525"/>
            <a:chExt cx="5778760" cy="1477328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Size madde kullanma teklifinde bulunan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kişiyi görmezden gelerek, ondan yüz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çevirerek, onunla iletişime geçmeyerek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 onun yanından uzaklaşarak tavrınızı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net olarak gösterebilirsiniz.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51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314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Uygun kişiler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Riskli yer ya da ortamlarda bulunmak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zorunda kaldığınızda olumlu alışkanlıklara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sahip arkadaşlarınızla birlikte olarak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ortamın riskinden korunabilirsiniz.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34000" b="-39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1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7741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Konu değiştirmek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477328"/>
            <a:chOff x="554927" y="1881525"/>
            <a:chExt cx="5778760" cy="1477328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Herhangi bir madde kullanma teklifiyle karşı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karşıya kaldığınızda “Hayır!” dedikten sonra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karşınızdaki kişinin ısrar etmesini önlemek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üzere konuyu değiştirip farklı bir şeyden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bahsetmeye başlayabilirsiniz.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23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202" y="2326778"/>
            <a:ext cx="4544823" cy="4544823"/>
          </a:xfrm>
          <a:prstGeom prst="rect">
            <a:avLst/>
          </a:prstGeom>
        </p:spPr>
      </p:pic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7741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Hayır diyebilmek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yapıcı maddelerle ilgili herhangi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teklif geldiğinde verebileceğiniz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kısa ve net cevap “Hayır!” demektir.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351" y="1703878"/>
            <a:ext cx="1620000" cy="163125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064" y="3332100"/>
            <a:ext cx="2338074" cy="234754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4969" y="4933019"/>
            <a:ext cx="135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60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/>
              <a:t>Hayır demek neden</a:t>
            </a:r>
          </a:p>
          <a:p>
            <a:r>
              <a:rPr lang="sv-SE" sz="4800" b="1" dirty="0"/>
              <a:t>bu kadar önemli?</a:t>
            </a:r>
            <a:endParaRPr lang="tr-TR" sz="48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266104"/>
            <a:ext cx="5778760" cy="1477328"/>
            <a:chOff x="554927" y="1881525"/>
            <a:chExt cx="5778760" cy="1477328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“Hayır!” demek, güvenli davranışın bir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göstergesidir. İstenmeyen taleplere ve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tekliflere karşı “Hayır!” demeye başladıkça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kişinin hayatı üzerindeki kontrol duygusu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 kendine olan güveni artar.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8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60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/>
              <a:t>Hayır demek neden</a:t>
            </a:r>
          </a:p>
          <a:p>
            <a:r>
              <a:rPr lang="sv-SE" sz="4800" b="1" dirty="0"/>
              <a:t>bu kadar önemli?</a:t>
            </a:r>
            <a:endParaRPr lang="tr-TR" sz="48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266104"/>
            <a:ext cx="5778760" cy="1754326"/>
            <a:chOff x="554927" y="1881525"/>
            <a:chExt cx="5778760" cy="175432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“Hayır!” demeyi öğrenemeyen kişi,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madde kullanan arkadaşının madde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teklifini de reddedemeyecek ve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sonuçta bağımlılığın ilk adımı olan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deneme basamağıyla karşı karşıya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kalacaktır.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73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912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Madde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2472563"/>
            <a:ext cx="4909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Vücudun bir ya da birden çok işlevini olumsuz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yönde etkileyen maddelerin kullanılması.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33673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Bundan zarar görüldüğü hâlde bu maddelerin</a:t>
            </a:r>
          </a:p>
          <a:p>
            <a:r>
              <a:rPr lang="tr-TR" dirty="0">
                <a:solidFill>
                  <a:srgbClr val="575757"/>
                </a:solidFill>
              </a:rPr>
              <a:t>kullanımının bırakılamamasına verilen addır.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9820" y="41616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Madde bağımlılığından korunmanın</a:t>
            </a:r>
          </a:p>
          <a:p>
            <a:r>
              <a:rPr lang="tr-TR" dirty="0">
                <a:solidFill>
                  <a:srgbClr val="575757"/>
                </a:solidFill>
              </a:rPr>
              <a:t>en iyi yolu hiç başlamamaktır.</a:t>
            </a:r>
            <a:endParaRPr lang="tr-TR" b="1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3000" t="-38000" r="-17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30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Hayır diyebiliyor</a:t>
            </a:r>
          </a:p>
          <a:p>
            <a:r>
              <a:rPr lang="tr-TR" sz="5400" b="1" dirty="0"/>
              <a:t>musunuz?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Metin kutusu 46"/>
          <p:cNvSpPr txBox="1"/>
          <p:nvPr/>
        </p:nvSpPr>
        <p:spPr>
          <a:xfrm>
            <a:off x="356650" y="2744784"/>
            <a:ext cx="48457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Siz ne zaman ve nasıl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demeniz gerektiğini</a:t>
            </a:r>
          </a:p>
          <a:p>
            <a:r>
              <a:rPr lang="tr-TR" dirty="0">
                <a:solidFill>
                  <a:srgbClr val="575757"/>
                </a:solidFill>
              </a:rPr>
              <a:t>düşünüyorsunuz?</a:t>
            </a:r>
          </a:p>
          <a:p>
            <a:endParaRPr lang="tr-TR" dirty="0">
              <a:solidFill>
                <a:srgbClr val="575757"/>
              </a:solidFill>
            </a:endParaRPr>
          </a:p>
          <a:p>
            <a:endParaRPr lang="tr-TR" dirty="0">
              <a:solidFill>
                <a:srgbClr val="575757"/>
              </a:solidFill>
            </a:endParaRPr>
          </a:p>
          <a:p>
            <a:r>
              <a:rPr lang="tr-TR" dirty="0">
                <a:solidFill>
                  <a:srgbClr val="575757"/>
                </a:solidFill>
              </a:rPr>
              <a:t>Örnek cümlelerimizi inceleyiniz</a:t>
            </a:r>
          </a:p>
          <a:p>
            <a:r>
              <a:rPr lang="tr-TR" dirty="0">
                <a:solidFill>
                  <a:srgbClr val="575757"/>
                </a:solidFill>
              </a:rPr>
              <a:t>ve kendi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cümlelerinizi oluşturunuz.</a:t>
            </a:r>
          </a:p>
        </p:txBody>
      </p:sp>
    </p:spTree>
    <p:extLst>
      <p:ext uri="{BB962C8B-B14F-4D97-AF65-F5344CB8AC3E}">
        <p14:creationId xmlns:p14="http://schemas.microsoft.com/office/powerpoint/2010/main" val="25656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31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442025" y="937947"/>
            <a:ext cx="2618619" cy="810679"/>
            <a:chOff x="442025" y="937947"/>
            <a:chExt cx="2618619" cy="810679"/>
          </a:xfrm>
        </p:grpSpPr>
        <p:sp>
          <p:nvSpPr>
            <p:cNvPr id="23" name="Metin kutusu 22"/>
            <p:cNvSpPr txBox="1"/>
            <p:nvPr/>
          </p:nvSpPr>
          <p:spPr>
            <a:xfrm>
              <a:off x="644526" y="946125"/>
              <a:ext cx="2321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sağlıklı kalmak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için çabalıyorum.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25" y="937947"/>
              <a:ext cx="202500" cy="360000"/>
            </a:xfrm>
            <a:prstGeom prst="rect">
              <a:avLst/>
            </a:prstGeom>
          </p:spPr>
        </p:pic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96894" y="1152376"/>
              <a:ext cx="663750" cy="59625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4374209" y="700700"/>
            <a:ext cx="3831621" cy="827595"/>
            <a:chOff x="4374209" y="700700"/>
            <a:chExt cx="3831621" cy="827595"/>
          </a:xfrm>
        </p:grpSpPr>
        <p:sp>
          <p:nvSpPr>
            <p:cNvPr id="52" name="Metin kutusu 51"/>
            <p:cNvSpPr txBox="1"/>
            <p:nvPr/>
          </p:nvSpPr>
          <p:spPr>
            <a:xfrm>
              <a:off x="4571971" y="700700"/>
              <a:ext cx="3633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ben bir sporcuyum,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böyle şeyler yapamam.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4209" y="705348"/>
              <a:ext cx="202500" cy="360000"/>
            </a:xfrm>
            <a:prstGeom prst="rect">
              <a:avLst/>
            </a:prstGeom>
          </p:spPr>
        </p:pic>
        <p:pic>
          <p:nvPicPr>
            <p:cNvPr id="76" name="Resim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2512" y="932045"/>
              <a:ext cx="663750" cy="59625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442025" y="2534789"/>
            <a:ext cx="3836359" cy="812424"/>
            <a:chOff x="442025" y="2534789"/>
            <a:chExt cx="3836359" cy="812424"/>
          </a:xfrm>
        </p:grpSpPr>
        <p:sp>
          <p:nvSpPr>
            <p:cNvPr id="45" name="Metin kutusu 44"/>
            <p:cNvSpPr txBox="1"/>
            <p:nvPr/>
          </p:nvSpPr>
          <p:spPr>
            <a:xfrm>
              <a:off x="644525" y="2534789"/>
              <a:ext cx="3633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ben okula gidiyorum.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Bunu riske atmak istemem.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025" y="2570963"/>
              <a:ext cx="202500" cy="360000"/>
            </a:xfrm>
            <a:prstGeom prst="rect">
              <a:avLst/>
            </a:prstGeom>
          </p:spPr>
        </p:pic>
        <p:pic>
          <p:nvPicPr>
            <p:cNvPr id="77" name="Resim 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0083" y="2750963"/>
              <a:ext cx="663750" cy="596250"/>
            </a:xfrm>
            <a:prstGeom prst="rect">
              <a:avLst/>
            </a:prstGeom>
          </p:spPr>
        </p:pic>
      </p:grpSp>
      <p:grpSp>
        <p:nvGrpSpPr>
          <p:cNvPr id="14" name="Grup 13"/>
          <p:cNvGrpSpPr/>
          <p:nvPr/>
        </p:nvGrpSpPr>
        <p:grpSpPr>
          <a:xfrm>
            <a:off x="4374209" y="2207264"/>
            <a:ext cx="2708932" cy="830820"/>
            <a:chOff x="4374209" y="2207264"/>
            <a:chExt cx="2708932" cy="830820"/>
          </a:xfrm>
        </p:grpSpPr>
        <p:sp>
          <p:nvSpPr>
            <p:cNvPr id="58" name="Metin kutusu 57"/>
            <p:cNvSpPr txBox="1"/>
            <p:nvPr/>
          </p:nvSpPr>
          <p:spPr>
            <a:xfrm>
              <a:off x="4571971" y="2217020"/>
              <a:ext cx="24496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insanda yaptığı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etkiyi sevmiyorum.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4209" y="2207264"/>
              <a:ext cx="202500" cy="360000"/>
            </a:xfrm>
            <a:prstGeom prst="rect">
              <a:avLst/>
            </a:prstGeom>
          </p:spPr>
        </p:pic>
        <p:pic>
          <p:nvPicPr>
            <p:cNvPr id="78" name="Resim 7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9391" y="2441834"/>
              <a:ext cx="663750" cy="596250"/>
            </a:xfrm>
            <a:prstGeom prst="rect">
              <a:avLst/>
            </a:prstGeom>
          </p:spPr>
        </p:pic>
      </p:grpSp>
      <p:grpSp>
        <p:nvGrpSpPr>
          <p:cNvPr id="12" name="Grup 11"/>
          <p:cNvGrpSpPr/>
          <p:nvPr/>
        </p:nvGrpSpPr>
        <p:grpSpPr>
          <a:xfrm>
            <a:off x="8199144" y="939215"/>
            <a:ext cx="2511097" cy="828997"/>
            <a:chOff x="8199144" y="939215"/>
            <a:chExt cx="2511097" cy="828997"/>
          </a:xfrm>
        </p:grpSpPr>
        <p:sp>
          <p:nvSpPr>
            <p:cNvPr id="64" name="Metin kutusu 63"/>
            <p:cNvSpPr txBox="1"/>
            <p:nvPr/>
          </p:nvSpPr>
          <p:spPr>
            <a:xfrm>
              <a:off x="8388393" y="944004"/>
              <a:ext cx="23218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teşekkürler,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ben eve gitmeliyim.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9144" y="939215"/>
              <a:ext cx="202500" cy="360000"/>
            </a:xfrm>
            <a:prstGeom prst="rect">
              <a:avLst/>
            </a:prstGeom>
          </p:spPr>
        </p:pic>
        <p:pic>
          <p:nvPicPr>
            <p:cNvPr id="79" name="Resim 7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1292" y="1171962"/>
              <a:ext cx="663750" cy="59625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461963" y="3909988"/>
            <a:ext cx="2637598" cy="811802"/>
            <a:chOff x="461963" y="3909988"/>
            <a:chExt cx="2637598" cy="811802"/>
          </a:xfrm>
        </p:grpSpPr>
        <p:sp>
          <p:nvSpPr>
            <p:cNvPr id="49" name="Metin kutusu 48"/>
            <p:cNvSpPr txBox="1"/>
            <p:nvPr/>
          </p:nvSpPr>
          <p:spPr>
            <a:xfrm>
              <a:off x="644525" y="3909988"/>
              <a:ext cx="24426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 dostum, sağ ol.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Ben böyle iyiyim.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63" y="3960168"/>
              <a:ext cx="202500" cy="360000"/>
            </a:xfrm>
            <a:prstGeom prst="rect">
              <a:avLst/>
            </a:prstGeom>
          </p:spPr>
        </p:pic>
        <p:pic>
          <p:nvPicPr>
            <p:cNvPr id="80" name="Resim 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5811" y="4125540"/>
              <a:ext cx="663750" cy="596250"/>
            </a:xfrm>
            <a:prstGeom prst="rect">
              <a:avLst/>
            </a:prstGeom>
          </p:spPr>
        </p:pic>
      </p:grpSp>
      <p:grpSp>
        <p:nvGrpSpPr>
          <p:cNvPr id="18" name="Grup 17"/>
          <p:cNvGrpSpPr/>
          <p:nvPr/>
        </p:nvGrpSpPr>
        <p:grpSpPr>
          <a:xfrm>
            <a:off x="4369471" y="3683628"/>
            <a:ext cx="3836359" cy="1113230"/>
            <a:chOff x="4369471" y="3683628"/>
            <a:chExt cx="3836359" cy="1113230"/>
          </a:xfrm>
        </p:grpSpPr>
        <p:sp>
          <p:nvSpPr>
            <p:cNvPr id="61" name="Metin kutusu 60"/>
            <p:cNvSpPr txBox="1"/>
            <p:nvPr/>
          </p:nvSpPr>
          <p:spPr>
            <a:xfrm>
              <a:off x="4571971" y="3683628"/>
              <a:ext cx="36338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eğer annem babam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beni bu durumda görse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gerçekten çok üzülürdü.</a:t>
              </a:r>
            </a:p>
          </p:txBody>
        </p:sp>
        <p:pic>
          <p:nvPicPr>
            <p:cNvPr id="55" name="Resim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9471" y="3690823"/>
              <a:ext cx="202500" cy="360000"/>
            </a:xfrm>
            <a:prstGeom prst="rect">
              <a:avLst/>
            </a:prstGeom>
          </p:spPr>
        </p:pic>
        <p:pic>
          <p:nvPicPr>
            <p:cNvPr id="81" name="Resim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2974" y="4200608"/>
              <a:ext cx="663750" cy="596250"/>
            </a:xfrm>
            <a:prstGeom prst="rect">
              <a:avLst/>
            </a:prstGeom>
          </p:spPr>
        </p:pic>
      </p:grpSp>
      <p:grpSp>
        <p:nvGrpSpPr>
          <p:cNvPr id="9" name="Grup 8"/>
          <p:cNvGrpSpPr/>
          <p:nvPr/>
        </p:nvGrpSpPr>
        <p:grpSpPr>
          <a:xfrm>
            <a:off x="8192514" y="2539263"/>
            <a:ext cx="3829737" cy="825767"/>
            <a:chOff x="8192514" y="2539263"/>
            <a:chExt cx="3829737" cy="825767"/>
          </a:xfrm>
        </p:grpSpPr>
        <p:sp>
          <p:nvSpPr>
            <p:cNvPr id="67" name="Metin kutusu 66"/>
            <p:cNvSpPr txBox="1"/>
            <p:nvPr/>
          </p:nvSpPr>
          <p:spPr>
            <a:xfrm>
              <a:off x="8388392" y="2539263"/>
              <a:ext cx="3633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yapamam. Ben</a:t>
              </a:r>
            </a:p>
            <a:p>
              <a:r>
                <a:rPr lang="tr-TR" sz="2000" b="1" dirty="0">
                  <a:solidFill>
                    <a:srgbClr val="575757"/>
                  </a:solidFill>
                </a:rPr>
                <a:t>işin kolayına kaçamam.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2514" y="2544459"/>
              <a:ext cx="202500" cy="360000"/>
            </a:xfrm>
            <a:prstGeom prst="rect">
              <a:avLst/>
            </a:prstGeom>
          </p:spPr>
        </p:pic>
        <p:pic>
          <p:nvPicPr>
            <p:cNvPr id="82" name="Resim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809" y="2768780"/>
              <a:ext cx="663750" cy="59625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8205830" y="4046482"/>
            <a:ext cx="3403074" cy="596250"/>
            <a:chOff x="8205830" y="4046482"/>
            <a:chExt cx="3403074" cy="596250"/>
          </a:xfrm>
        </p:grpSpPr>
        <p:sp>
          <p:nvSpPr>
            <p:cNvPr id="70" name="Metin kutusu 69"/>
            <p:cNvSpPr txBox="1"/>
            <p:nvPr/>
          </p:nvSpPr>
          <p:spPr>
            <a:xfrm>
              <a:off x="8388392" y="4116275"/>
              <a:ext cx="32205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teşekkür ederim.</a:t>
              </a:r>
            </a:p>
          </p:txBody>
        </p:sp>
        <p:pic>
          <p:nvPicPr>
            <p:cNvPr id="56" name="Resim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05830" y="4129881"/>
              <a:ext cx="202500" cy="360000"/>
            </a:xfrm>
            <a:prstGeom prst="rect">
              <a:avLst/>
            </a:prstGeom>
          </p:spPr>
        </p:pic>
        <p:pic>
          <p:nvPicPr>
            <p:cNvPr id="83" name="Resim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201" y="4046482"/>
              <a:ext cx="663750" cy="59625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71971" y="5385511"/>
            <a:ext cx="3836359" cy="596250"/>
            <a:chOff x="6460243" y="5494527"/>
            <a:chExt cx="3836359" cy="596250"/>
          </a:xfrm>
        </p:grpSpPr>
        <p:sp>
          <p:nvSpPr>
            <p:cNvPr id="73" name="Metin kutusu 72"/>
            <p:cNvSpPr txBox="1"/>
            <p:nvPr/>
          </p:nvSpPr>
          <p:spPr>
            <a:xfrm>
              <a:off x="6662743" y="5540855"/>
              <a:ext cx="36338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rgbClr val="575757"/>
                  </a:solidFill>
                </a:rPr>
                <a:t>Hayır, bana göre değil.</a:t>
              </a:r>
            </a:p>
          </p:txBody>
        </p:sp>
        <p:pic>
          <p:nvPicPr>
            <p:cNvPr id="75" name="Resim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0243" y="5543761"/>
              <a:ext cx="202500" cy="360000"/>
            </a:xfrm>
            <a:prstGeom prst="rect">
              <a:avLst/>
            </a:prstGeom>
          </p:spPr>
        </p:pic>
        <p:pic>
          <p:nvPicPr>
            <p:cNvPr id="84" name="Resim 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2042" y="5494527"/>
              <a:ext cx="663750" cy="59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6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395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/>
              <a:t>Arkadaşın kullanıyorsa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32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1809110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Bu konu uzmanlık isteyen bir alan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olduğu için öncelikle okulunuzun rehber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öğretmenine danışmanız gerekir. 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844032"/>
            <a:ext cx="5778760" cy="1200329"/>
            <a:chOff x="554927" y="1881525"/>
            <a:chExt cx="5778760" cy="1200329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Böyle bir durumda yapabileceğiniz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önemli şey madde kullanan arkadaşınıza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sıcak bir ilgi sunmak ve onu doğru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kişilere yönlendirmektir. 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4180780"/>
            <a:ext cx="5778760" cy="646331"/>
            <a:chOff x="554927" y="1881525"/>
            <a:chExt cx="5778760" cy="646331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6" y="1881525"/>
              <a:ext cx="5587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Unutmayın, madde kullanan bir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kişiyi siz tedavi edemezsiniz.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3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23"/>
          <p:cNvSpPr/>
          <p:nvPr/>
        </p:nvSpPr>
        <p:spPr>
          <a:xfrm flipH="1">
            <a:off x="9896960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t="-49000" b="-12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tedavi</a:t>
            </a:r>
          </a:p>
          <a:p>
            <a:r>
              <a:rPr lang="tr-TR" sz="6000" b="1" dirty="0"/>
              <a:t>edilebilir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291247"/>
            <a:ext cx="7462918" cy="1200329"/>
            <a:chOff x="554927" y="2447025"/>
            <a:chExt cx="7462918" cy="1200329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Kullanıcılar arasında “bu hastalığın tedavisi olmadığı” yolunda bir kanı yerleşmiştir. Oysa uyuşturucu madde kullanan kişiler tedavi olabilir.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Tedavi ilkelerini eksiksiz yerine getiren kişilerde uyuşturucu maddeyi bırakma ve “temiz kalma davranışı” sıklıkla görülmektedir.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558165"/>
            <a:ext cx="6902886" cy="1477328"/>
            <a:chOff x="554927" y="2447025"/>
            <a:chExt cx="6902886" cy="1477328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671163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Bunun yanı sıra temiz kalma davranışını gösteren kişileri bekleyen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büyük risk, tekrar madde kullanımına başlamaktır. Kişi bu maddeleri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bıraktıktan sonra, bir daha hiçbir zaman tekrar kullanmamalıdır. Bir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kez kullanması, onun eski günlerine dönmesine ve yıkıcı sonuçlar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yaşamasına neden olabilir.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48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3" grpId="0" animBg="1"/>
      <p:bldP spid="15" grpId="0" animBg="1"/>
      <p:bldP spid="26" grpId="0" animBg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Okuldaki disiplin</a:t>
            </a:r>
          </a:p>
          <a:p>
            <a:r>
              <a:rPr lang="tr-TR" sz="6000" b="1" dirty="0"/>
              <a:t>süreci ve cezalar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386019" y="65080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706490" y="971273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48000" t="-29000" r="-90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429524"/>
            <a:ext cx="7462918" cy="646331"/>
            <a:chOff x="554927" y="2447025"/>
            <a:chExt cx="7462918" cy="646331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Tütün ve tütün mamullerini bulunduran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veya içen öğrencilere kınama,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298827"/>
            <a:ext cx="11322440" cy="923330"/>
            <a:chOff x="554927" y="2447025"/>
            <a:chExt cx="11322440" cy="923330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111311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Sarhoşluk veren zararlı maddeleri bulunduran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veya kullanan öğrencilere okuldan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kısa süreli uzaklaştırma,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15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Okuldaki disiplin</a:t>
            </a:r>
          </a:p>
          <a:p>
            <a:r>
              <a:rPr lang="tr-TR" sz="6000" b="1" dirty="0"/>
              <a:t>süreci ve cezalar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386019" y="65080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706490" y="971273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48000" t="-29000" r="-90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429524"/>
            <a:ext cx="7462918" cy="646331"/>
            <a:chOff x="554927" y="2447025"/>
            <a:chExt cx="7462918" cy="646331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yapan zararlı maddeleri bulunduran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veya kullanan öğrencilere okul değiştirme,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298827"/>
            <a:ext cx="11322440" cy="923330"/>
            <a:chOff x="554927" y="2447025"/>
            <a:chExt cx="11322440" cy="923330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111311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yapan zararlı maddelerin ticaretini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yapan öğrencilere örgün eğitim dışına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çıkarma cezaları verilir.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13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674384"/>
            <a:ext cx="7462918" cy="1323439"/>
            <a:chOff x="554927" y="2447025"/>
            <a:chExt cx="7462918" cy="1323439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maddeleri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ruhsatsız veya ruhsata aykırı olarak imal,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ithal veya ihraç eden kişi, yirmi yıldan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otuz yıla kadar hapis ile cezalandırılır.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674384"/>
            <a:ext cx="7462918" cy="1631216"/>
            <a:chOff x="554927" y="2447025"/>
            <a:chExt cx="7462918" cy="163121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maddeleri satan,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satışa arz eden, başkalarına veren, sevk eden,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nakleden, depolayan, satın alan, kabul eden,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bulunduran kişi, on yıldan az olmamak üzere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hapis ile cezalandırılır.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554927" y="2674384"/>
            <a:ext cx="7462918" cy="1631216"/>
            <a:chOff x="554927" y="2447025"/>
            <a:chExt cx="7462918" cy="163121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Kullanmak için uyuşturucu veya uyarıcı madde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satın alan, kabul eden veya bulunduran ya 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 kullanan kişi,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iki yıldan beş yıla kadar hapis cezası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ile cezalandırılır.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6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8000" r="-16000" b="-24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yapan</a:t>
            </a:r>
          </a:p>
          <a:p>
            <a:r>
              <a:rPr lang="tr-TR" sz="6000" b="1" dirty="0"/>
              <a:t>maddeler nelerdir?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317259"/>
            <a:ext cx="2508231" cy="400110"/>
            <a:chOff x="554927" y="1881525"/>
            <a:chExt cx="2508231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23169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Çeşitli uyuşturucular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720994"/>
            <a:ext cx="4074364" cy="400110"/>
            <a:chOff x="554927" y="1881525"/>
            <a:chExt cx="4074364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38831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Uyarıcı ve hayal gördüren maddeler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137483"/>
            <a:ext cx="3022153" cy="400110"/>
            <a:chOff x="554927" y="1881525"/>
            <a:chExt cx="3022153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2830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Sigara ve alkollü içecekler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3610706"/>
            <a:ext cx="4606498" cy="707886"/>
            <a:chOff x="554927" y="1881525"/>
            <a:chExt cx="4606498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4415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Reçeteyle alınması gerektiği hâlde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doktor kontrolü dışında kullanılan ilaçlar 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4290144"/>
            <a:ext cx="3797878" cy="707886"/>
            <a:chOff x="554927" y="1881525"/>
            <a:chExt cx="3797878" cy="707886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36066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Bazı yapıştırıcılar, tiner ve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çakmak gazı gibi uçucu maddeler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9" grpId="0" animBg="1"/>
      <p:bldP spid="13" grpId="0" animBg="1"/>
      <p:bldP spid="14" grpId="0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kdörtgen 14"/>
          <p:cNvSpPr/>
          <p:nvPr/>
        </p:nvSpPr>
        <p:spPr>
          <a:xfrm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13000" t="-32000" r="-20000" b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E162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794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6066701" y="1169318"/>
            <a:ext cx="5491064" cy="1500571"/>
            <a:chOff x="6080204" y="1306970"/>
            <a:chExt cx="5491064" cy="1500571"/>
          </a:xfrm>
        </p:grpSpPr>
        <p:sp>
          <p:nvSpPr>
            <p:cNvPr id="18" name="Metin kutusu 17"/>
            <p:cNvSpPr txBox="1"/>
            <p:nvPr/>
          </p:nvSpPr>
          <p:spPr>
            <a:xfrm>
              <a:off x="6080204" y="1306970"/>
              <a:ext cx="53663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 dirty="0">
                  <a:solidFill>
                    <a:schemeClr val="bg1"/>
                  </a:solidFill>
                </a:rPr>
                <a:t>öncelikle kendin için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6316110" y="1976544"/>
              <a:ext cx="5255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4800" b="1">
                  <a:solidFill>
                    <a:schemeClr val="bg1"/>
                  </a:solidFill>
                </a:rPr>
                <a:t>maddeden </a:t>
              </a:r>
              <a:r>
                <a:rPr lang="tr-TR" sz="4800" b="1" dirty="0">
                  <a:solidFill>
                    <a:schemeClr val="bg1"/>
                  </a:solidFill>
                </a:rPr>
                <a:t>uzak dur</a:t>
              </a:r>
            </a:p>
          </p:txBody>
        </p:sp>
      </p:grpSp>
      <p:pic>
        <p:nvPicPr>
          <p:cNvPr id="14" name="Resi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395915"/>
            <a:ext cx="3752738" cy="400110"/>
            <a:chOff x="554927" y="1881525"/>
            <a:chExt cx="375273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35614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kendine güveni azalır.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779986"/>
            <a:ext cx="3241893" cy="400110"/>
            <a:chOff x="554927" y="1881525"/>
            <a:chExt cx="3241893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30506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kontrolü zayıflar.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157461"/>
            <a:ext cx="4606241" cy="707886"/>
            <a:chOff x="554927" y="1881525"/>
            <a:chExt cx="4606241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414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insani prensipleri ve değerleri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yok olmaya başlar.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7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6" name="Grup 35"/>
          <p:cNvGrpSpPr/>
          <p:nvPr/>
        </p:nvGrpSpPr>
        <p:grpSpPr>
          <a:xfrm>
            <a:off x="558873" y="2395915"/>
            <a:ext cx="7163396" cy="707886"/>
            <a:chOff x="554927" y="1881525"/>
            <a:chExt cx="7163396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6972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Kullandığı maddeler bağımlının vücudundaki savunma mekanizmalarını yok edip bağışıklık sistemini zayıflatır.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8873" y="3056318"/>
            <a:ext cx="6868428" cy="1015663"/>
            <a:chOff x="554927" y="1881525"/>
            <a:chExt cx="6868428" cy="1015663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6" y="1881525"/>
              <a:ext cx="66771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frengi, verem, AIDS, kanser, kangren,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hepatit B ve hepatit C gibi birçok ölümcül hastalığa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yakalanma riski artar.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32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1" name="Grup 10"/>
          <p:cNvGrpSpPr/>
          <p:nvPr/>
        </p:nvGrpSpPr>
        <p:grpSpPr>
          <a:xfrm>
            <a:off x="554927" y="2387256"/>
            <a:ext cx="7239588" cy="707886"/>
            <a:chOff x="554927" y="2387256"/>
            <a:chExt cx="7239588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2387256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Korku ve öfke (Bağımlılık yapıcı maddelerin kullanımı kişide zamanla kaygı, korku, düşmanlık ve paranoya meydana getirir.)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497311"/>
              <a:ext cx="191250" cy="180000"/>
            </a:xfrm>
            <a:prstGeom prst="rect">
              <a:avLst/>
            </a:prstGeom>
          </p:spPr>
        </p:pic>
      </p:grpSp>
      <p:grpSp>
        <p:nvGrpSpPr>
          <p:cNvPr id="12" name="Grup 11"/>
          <p:cNvGrpSpPr/>
          <p:nvPr/>
        </p:nvGrpSpPr>
        <p:grpSpPr>
          <a:xfrm>
            <a:off x="554927" y="2992871"/>
            <a:ext cx="6287250" cy="369332"/>
            <a:chOff x="554927" y="2992871"/>
            <a:chExt cx="6287250" cy="369332"/>
          </a:xfrm>
        </p:grpSpPr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104452"/>
              <a:ext cx="191250" cy="180000"/>
            </a:xfrm>
            <a:prstGeom prst="rect">
              <a:avLst/>
            </a:prstGeom>
          </p:spPr>
        </p:pic>
        <p:sp>
          <p:nvSpPr>
            <p:cNvPr id="2" name="Dikdörtgen 1"/>
            <p:cNvSpPr/>
            <p:nvPr/>
          </p:nvSpPr>
          <p:spPr>
            <a:xfrm>
              <a:off x="746177" y="2992871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Hafıza kaybı,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554927" y="3309694"/>
            <a:ext cx="6287250" cy="369332"/>
            <a:chOff x="554927" y="3309694"/>
            <a:chExt cx="6287250" cy="369332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412559"/>
              <a:ext cx="191250" cy="180000"/>
            </a:xfrm>
            <a:prstGeom prst="rect">
              <a:avLst/>
            </a:prstGeom>
          </p:spPr>
        </p:pic>
        <p:sp>
          <p:nvSpPr>
            <p:cNvPr id="3" name="Dikdörtgen 2"/>
            <p:cNvSpPr/>
            <p:nvPr/>
          </p:nvSpPr>
          <p:spPr>
            <a:xfrm>
              <a:off x="746177" y="330969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Nefes darlığı,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554927" y="3611962"/>
            <a:ext cx="6287250" cy="369332"/>
            <a:chOff x="554927" y="3611962"/>
            <a:chExt cx="6287250" cy="369332"/>
          </a:xfrm>
        </p:grpSpPr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721384"/>
              <a:ext cx="191250" cy="180000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746177" y="3611962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Ağız ve gırtlak kanseri,</a:t>
              </a: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554927" y="3924549"/>
            <a:ext cx="6277417" cy="369332"/>
            <a:chOff x="554927" y="3924549"/>
            <a:chExt cx="6277417" cy="369332"/>
          </a:xfrm>
        </p:grpSpPr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019904"/>
              <a:ext cx="191250" cy="1800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736344" y="3924549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Diş çürümeleri,</a:t>
              </a:r>
            </a:p>
          </p:txBody>
        </p:sp>
      </p:grpSp>
      <p:grpSp>
        <p:nvGrpSpPr>
          <p:cNvPr id="96" name="Grup 95"/>
          <p:cNvGrpSpPr/>
          <p:nvPr/>
        </p:nvGrpSpPr>
        <p:grpSpPr>
          <a:xfrm>
            <a:off x="554927" y="4230584"/>
            <a:ext cx="6288450" cy="369332"/>
            <a:chOff x="554927" y="4230584"/>
            <a:chExt cx="6288450" cy="369332"/>
          </a:xfrm>
        </p:grpSpPr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329356"/>
              <a:ext cx="191250" cy="180000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747377" y="423058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Kalp krizi,</a:t>
              </a:r>
            </a:p>
          </p:txBody>
        </p:sp>
      </p:grpSp>
      <p:grpSp>
        <p:nvGrpSpPr>
          <p:cNvPr id="97" name="Grup 96"/>
          <p:cNvGrpSpPr/>
          <p:nvPr/>
        </p:nvGrpSpPr>
        <p:grpSpPr>
          <a:xfrm>
            <a:off x="554927" y="4517278"/>
            <a:ext cx="3084712" cy="369332"/>
            <a:chOff x="554927" y="4517278"/>
            <a:chExt cx="3084712" cy="369332"/>
          </a:xfrm>
        </p:grpSpPr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622983"/>
              <a:ext cx="191250" cy="180000"/>
            </a:xfrm>
            <a:prstGeom prst="rect">
              <a:avLst/>
            </a:prstGeom>
          </p:spPr>
        </p:pic>
        <p:sp>
          <p:nvSpPr>
            <p:cNvPr id="10" name="Dikdörtgen 9"/>
            <p:cNvSpPr/>
            <p:nvPr/>
          </p:nvSpPr>
          <p:spPr>
            <a:xfrm>
              <a:off x="736344" y="4517278"/>
              <a:ext cx="2903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Kalp atış grafiğinde düz çizgi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7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1000" t="2000" r="-53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39004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403959"/>
            <a:ext cx="7239588" cy="1323439"/>
            <a:chOff x="554927" y="1881525"/>
            <a:chExt cx="7239588" cy="1323439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70483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 görünüşte bozulma (Madde kullanıcılarında solgun bir cilt, kendileri tarafından oluşturulan derin yaralar gözlenir. Bazı maddelerin yoğun kullanımı iştahı azaltır. Kullanıcılar âdeta bir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iskelet gibi çok ince ve zayıf görünürler).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6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168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Bağımlılık belirtileri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811303"/>
            <a:ext cx="7462918" cy="369332"/>
            <a:chOff x="554927" y="2447025"/>
            <a:chExt cx="746291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Aynı etkiyi sağlamak amacıyla kullanılan madde miktarını sürekli arttırmak.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652040" y="57838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972511" y="898858"/>
            <a:ext cx="2470075" cy="2471302"/>
          </a:xfrm>
          <a:prstGeom prst="ellipse">
            <a:avLst/>
          </a:prstGeom>
          <a:blipFill dpi="0" rotWithShape="0">
            <a:blip r:embed="rId5"/>
            <a:srcRect/>
            <a:stretch>
              <a:fillRect l="-74000" t="-21000" r="-22000" b="-26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54927" y="2167543"/>
            <a:ext cx="7462918" cy="646331"/>
            <a:chOff x="554927" y="2447025"/>
            <a:chExt cx="7462918" cy="646331"/>
          </a:xfrm>
        </p:grpSpPr>
        <p:sp>
          <p:nvSpPr>
            <p:cNvPr id="17" name="Dikdörtgen 16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kullanmayı bıraktığında veya azalttığında fiziksel ve ruhsal yoksunluk belirtileri yaşamak.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2775461"/>
            <a:ext cx="7462918" cy="369332"/>
            <a:chOff x="554927" y="2447025"/>
            <a:chExt cx="7462918" cy="369332"/>
          </a:xfrm>
        </p:grpSpPr>
        <p:sp>
          <p:nvSpPr>
            <p:cNvPr id="20" name="Dikdörtgen 19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Düşünülenden daha fazla madde kullanmak.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124490"/>
            <a:ext cx="7462918" cy="646331"/>
            <a:chOff x="554927" y="2447025"/>
            <a:chExt cx="7462918" cy="646331"/>
          </a:xfrm>
        </p:grpSpPr>
        <p:sp>
          <p:nvSpPr>
            <p:cNvPr id="23" name="Dikdörtgen 22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kullanımını denetlemek ya da bırakmak için gösterilen çabanın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sürekli boşa çıkması.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735181"/>
            <a:ext cx="7462918" cy="369332"/>
            <a:chOff x="554927" y="2447025"/>
            <a:chExt cx="7462918" cy="369332"/>
          </a:xfrm>
        </p:grpSpPr>
        <p:sp>
          <p:nvSpPr>
            <p:cNvPr id="27" name="Dikdörtgen 26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Maddeyi sağlamak, kullanmak veya bırakmak için çok fazla zaman harcamak.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4054720"/>
            <a:ext cx="7831092" cy="646331"/>
            <a:chOff x="554927" y="2447025"/>
            <a:chExt cx="7831092" cy="646331"/>
          </a:xfrm>
        </p:grpSpPr>
        <p:sp>
          <p:nvSpPr>
            <p:cNvPr id="31" name="Dikdörtgen 30"/>
            <p:cNvSpPr/>
            <p:nvPr/>
          </p:nvSpPr>
          <p:spPr>
            <a:xfrm>
              <a:off x="746177" y="2447025"/>
              <a:ext cx="763984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Sosyal, mesleki ve kişisel etkinliklerini madde kullanmak sebebiyle azaltmak veya tamamen terk etmek.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612262"/>
            <a:ext cx="8028634" cy="369332"/>
            <a:chOff x="554927" y="2447025"/>
            <a:chExt cx="8028634" cy="369332"/>
          </a:xfrm>
        </p:grpSpPr>
        <p:sp>
          <p:nvSpPr>
            <p:cNvPr id="37" name="Dikdörtgen 36"/>
            <p:cNvSpPr/>
            <p:nvPr/>
          </p:nvSpPr>
          <p:spPr>
            <a:xfrm>
              <a:off x="746177" y="2447025"/>
              <a:ext cx="78373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Fiziksel veya ruhsal sorunlara yol açmasına rağmen madde kullanmayı sürdürmek.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2" name="Dikdörtgen 1"/>
          <p:cNvSpPr/>
          <p:nvPr/>
        </p:nvSpPr>
        <p:spPr>
          <a:xfrm>
            <a:off x="544198" y="1296988"/>
            <a:ext cx="7920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E61F4F"/>
                </a:solidFill>
              </a:rPr>
              <a:t>Son 12 ay içerisinde aşağıdaki belirtilerden en az üçünü gösteren kişi bağımlıdır:</a:t>
            </a:r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2010</Words>
  <Application>Microsoft Office PowerPoint</Application>
  <PresentationFormat>Özel</PresentationFormat>
  <Paragraphs>383</Paragraphs>
  <Slides>40</Slides>
  <Notes>37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1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Hp_2</cp:lastModifiedBy>
  <cp:revision>289</cp:revision>
  <dcterms:created xsi:type="dcterms:W3CDTF">2016-11-17T08:54:28Z</dcterms:created>
  <dcterms:modified xsi:type="dcterms:W3CDTF">2021-09-17T06:42:57Z</dcterms:modified>
</cp:coreProperties>
</file>