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294" r:id="rId3"/>
    <p:sldId id="259" r:id="rId4"/>
    <p:sldId id="323" r:id="rId5"/>
    <p:sldId id="261" r:id="rId6"/>
    <p:sldId id="262" r:id="rId7"/>
    <p:sldId id="295" r:id="rId8"/>
    <p:sldId id="306" r:id="rId9"/>
    <p:sldId id="263" r:id="rId10"/>
    <p:sldId id="264" r:id="rId11"/>
    <p:sldId id="296" r:id="rId12"/>
    <p:sldId id="267" r:id="rId13"/>
    <p:sldId id="268" r:id="rId14"/>
    <p:sldId id="307" r:id="rId15"/>
    <p:sldId id="270" r:id="rId16"/>
    <p:sldId id="271" r:id="rId17"/>
    <p:sldId id="272" r:id="rId18"/>
    <p:sldId id="324" r:id="rId19"/>
    <p:sldId id="274" r:id="rId20"/>
    <p:sldId id="297" r:id="rId21"/>
    <p:sldId id="298" r:id="rId22"/>
    <p:sldId id="277" r:id="rId23"/>
    <p:sldId id="279" r:id="rId24"/>
    <p:sldId id="308" r:id="rId25"/>
    <p:sldId id="299" r:id="rId26"/>
    <p:sldId id="300" r:id="rId27"/>
    <p:sldId id="280" r:id="rId28"/>
    <p:sldId id="281" r:id="rId29"/>
    <p:sldId id="301" r:id="rId30"/>
    <p:sldId id="287" r:id="rId31"/>
    <p:sldId id="288" r:id="rId32"/>
    <p:sldId id="309" r:id="rId33"/>
    <p:sldId id="310" r:id="rId34"/>
    <p:sldId id="302" r:id="rId35"/>
    <p:sldId id="303" r:id="rId36"/>
    <p:sldId id="304" r:id="rId37"/>
    <p:sldId id="289" r:id="rId38"/>
    <p:sldId id="290" r:id="rId39"/>
    <p:sldId id="291" r:id="rId40"/>
    <p:sldId id="292" r:id="rId41"/>
    <p:sldId id="269" r:id="rId42"/>
    <p:sldId id="311" r:id="rId43"/>
    <p:sldId id="312" r:id="rId44"/>
    <p:sldId id="313" r:id="rId45"/>
    <p:sldId id="314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05" r:id="rId54"/>
    <p:sldId id="293" r:id="rId5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ğuzhan Kürşad Ağralı" initials="OKA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F4F"/>
    <a:srgbClr val="DADADA"/>
    <a:srgbClr val="231F20"/>
    <a:srgbClr val="ED7D31"/>
    <a:srgbClr val="B2B2B2"/>
    <a:srgbClr val="FAB529"/>
    <a:srgbClr val="11A74F"/>
    <a:srgbClr val="575757"/>
    <a:srgbClr val="936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1417" autoAdjust="0"/>
  </p:normalViewPr>
  <p:slideViewPr>
    <p:cSldViewPr snapToGrid="0">
      <p:cViewPr>
        <p:scale>
          <a:sx n="101" d="100"/>
          <a:sy n="101" d="100"/>
        </p:scale>
        <p:origin x="-9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05A4C-0F1D-4A83-A357-5BA51791AFD9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7F6D2-D853-47EF-A8E8-159E750B42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7405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424FF-93FB-4A2D-9506-31283CAAAA4D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8681B-2EDC-407F-B97F-862249554A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83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yetişkinlere ve anne babalara yönelik hazırlanmış aşağıdaki kitapçıktan ulaşabilirsiniz: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Düşmanı,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Yeşilay Bilim Kurulu, 2016, İstanbul, Yeşilay TBM Alan Kitaplığı Dizisi No: 8.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0624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5004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5275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3732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8520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4594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8715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1426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10.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7136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7.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68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7.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7334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6686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1709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0416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14-15.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9996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14-15.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466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9990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25248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2075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9311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55785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9622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68515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41674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43046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73621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0844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86644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2653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82312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01654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52033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0361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1-3.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0122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28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20.</a:t>
            </a:r>
            <a:endParaRPr lang="tr-TR" b="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85497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yetişkinlere ve anne babalara yönelik hazırlanmış aşağıdaki kitapçıktan yararlanılarak oluşturulmuştur: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Düşmanı,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Yeşilay Bilim Kurulu, 2016, İstanbul, Yeşilay TBM Alan Kitaplığı Dizisi No: 8.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8256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3034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3-4.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783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6519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4303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 Vücudun Düşmanı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44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824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36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90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403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7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4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532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25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982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270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795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87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1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2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2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2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1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1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1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1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1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10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 flipH="1">
            <a:off x="-11112" y="0"/>
            <a:ext cx="12212637" cy="6858000"/>
          </a:xfrm>
          <a:prstGeom prst="rect">
            <a:avLst/>
          </a:prstGeom>
          <a:blipFill dpi="0" rotWithShape="0">
            <a:blip r:embed="rId3"/>
            <a:srcRect/>
            <a:stretch>
              <a:fillRect l="-14000" t="-19000" b="-2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1A74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0" y="0"/>
            <a:ext cx="6097588" cy="6854825"/>
          </a:xfrm>
          <a:custGeom>
            <a:avLst/>
            <a:gdLst>
              <a:gd name="T0" fmla="*/ 2113 w 3841"/>
              <a:gd name="T1" fmla="*/ 0 h 4318"/>
              <a:gd name="T2" fmla="*/ 0 w 3841"/>
              <a:gd name="T3" fmla="*/ 0 h 4318"/>
              <a:gd name="T4" fmla="*/ 0 w 3841"/>
              <a:gd name="T5" fmla="*/ 4318 h 4318"/>
              <a:gd name="T6" fmla="*/ 3841 w 3841"/>
              <a:gd name="T7" fmla="*/ 4318 h 4318"/>
              <a:gd name="T8" fmla="*/ 3834 w 3841"/>
              <a:gd name="T9" fmla="*/ 4318 h 4318"/>
              <a:gd name="T10" fmla="*/ 2113 w 3841"/>
              <a:gd name="T11" fmla="*/ 0 h 4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1" h="4318">
                <a:moveTo>
                  <a:pt x="2113" y="0"/>
                </a:moveTo>
                <a:lnTo>
                  <a:pt x="0" y="0"/>
                </a:lnTo>
                <a:lnTo>
                  <a:pt x="0" y="4318"/>
                </a:lnTo>
                <a:lnTo>
                  <a:pt x="3841" y="4318"/>
                </a:lnTo>
                <a:lnTo>
                  <a:pt x="3834" y="4318"/>
                </a:lnTo>
                <a:lnTo>
                  <a:pt x="211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914" y="1805662"/>
            <a:ext cx="843750" cy="1957500"/>
          </a:xfrm>
          <a:prstGeom prst="rect">
            <a:avLst/>
          </a:prstGeom>
        </p:spPr>
      </p:pic>
      <p:grpSp>
        <p:nvGrpSpPr>
          <p:cNvPr id="2" name="Grup 1"/>
          <p:cNvGrpSpPr/>
          <p:nvPr/>
        </p:nvGrpSpPr>
        <p:grpSpPr>
          <a:xfrm>
            <a:off x="7008831" y="1805662"/>
            <a:ext cx="4671472" cy="1761768"/>
            <a:chOff x="7008831" y="1805662"/>
            <a:chExt cx="4671472" cy="1761768"/>
          </a:xfrm>
        </p:grpSpPr>
        <p:sp>
          <p:nvSpPr>
            <p:cNvPr id="20" name="Metin kutusu 19"/>
            <p:cNvSpPr txBox="1"/>
            <p:nvPr/>
          </p:nvSpPr>
          <p:spPr>
            <a:xfrm>
              <a:off x="8837383" y="1805662"/>
              <a:ext cx="24200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chemeClr val="bg1"/>
                  </a:solidFill>
                </a:rPr>
                <a:t>sigara</a:t>
              </a:r>
            </a:p>
          </p:txBody>
        </p:sp>
        <p:sp>
          <p:nvSpPr>
            <p:cNvPr id="23" name="Metin kutusu 22"/>
            <p:cNvSpPr txBox="1"/>
            <p:nvPr/>
          </p:nvSpPr>
          <p:spPr>
            <a:xfrm>
              <a:off x="7008831" y="2736433"/>
              <a:ext cx="46714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4800" dirty="0">
                  <a:solidFill>
                    <a:schemeClr val="bg1"/>
                  </a:solidFill>
                </a:rPr>
                <a:t>vücudun</a:t>
              </a:r>
              <a:r>
                <a:rPr lang="tr-TR" sz="4800" b="1" dirty="0">
                  <a:solidFill>
                    <a:schemeClr val="bg1"/>
                  </a:solidFill>
                </a:rPr>
                <a:t> düşmanı</a:t>
              </a:r>
              <a:endParaRPr lang="tr-TR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Dikdörtgen 23"/>
          <p:cNvSpPr/>
          <p:nvPr/>
        </p:nvSpPr>
        <p:spPr>
          <a:xfrm>
            <a:off x="-11419" y="-6657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61F4F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>
            <a:off x="-19664" y="5295726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3"/>
          <p:cNvSpPr/>
          <p:nvPr/>
        </p:nvSpPr>
        <p:spPr>
          <a:xfrm flipH="1" flipV="1">
            <a:off x="5789860" y="5549802"/>
            <a:ext cx="6411664" cy="844395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6500044"/>
              <a:gd name="connsiteY0" fmla="*/ 0 h 1343025"/>
              <a:gd name="connsiteX1" fmla="*/ 5310648 w 6500044"/>
              <a:gd name="connsiteY1" fmla="*/ 0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9525 w 6500044"/>
              <a:gd name="connsiteY0" fmla="*/ 0 h 1343025"/>
              <a:gd name="connsiteX1" fmla="*/ 6282198 w 6500044"/>
              <a:gd name="connsiteY1" fmla="*/ 333375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981075 h 1019175"/>
              <a:gd name="connsiteX4" fmla="*/ 28575 w 6519094"/>
              <a:gd name="connsiteY4" fmla="*/ 0 h 101917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1000125 h 1019175"/>
              <a:gd name="connsiteX4" fmla="*/ 28575 w 6519094"/>
              <a:gd name="connsiteY4" fmla="*/ 0 h 1019175"/>
              <a:gd name="connsiteX0" fmla="*/ 28575 w 6519094"/>
              <a:gd name="connsiteY0" fmla="*/ 0 h 1038225"/>
              <a:gd name="connsiteX1" fmla="*/ 6301248 w 6519094"/>
              <a:gd name="connsiteY1" fmla="*/ 333375 h 1038225"/>
              <a:gd name="connsiteX2" fmla="*/ 6519094 w 6519094"/>
              <a:gd name="connsiteY2" fmla="*/ 1019175 h 1038225"/>
              <a:gd name="connsiteX3" fmla="*/ 0 w 6519094"/>
              <a:gd name="connsiteY3" fmla="*/ 1038225 h 1038225"/>
              <a:gd name="connsiteX4" fmla="*/ 28575 w 6519094"/>
              <a:gd name="connsiteY4" fmla="*/ 0 h 1038225"/>
              <a:gd name="connsiteX0" fmla="*/ 28575 w 6519094"/>
              <a:gd name="connsiteY0" fmla="*/ 0 h 1028700"/>
              <a:gd name="connsiteX1" fmla="*/ 6301248 w 6519094"/>
              <a:gd name="connsiteY1" fmla="*/ 333375 h 1028700"/>
              <a:gd name="connsiteX2" fmla="*/ 6519094 w 6519094"/>
              <a:gd name="connsiteY2" fmla="*/ 1019175 h 1028700"/>
              <a:gd name="connsiteX3" fmla="*/ 0 w 6519094"/>
              <a:gd name="connsiteY3" fmla="*/ 1028700 h 1028700"/>
              <a:gd name="connsiteX4" fmla="*/ 28575 w 6519094"/>
              <a:gd name="connsiteY4" fmla="*/ 0 h 1028700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00125 h 1019175"/>
              <a:gd name="connsiteX4" fmla="*/ 0 w 6490519"/>
              <a:gd name="connsiteY4" fmla="*/ 0 h 1019175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19175 h 1019175"/>
              <a:gd name="connsiteX4" fmla="*/ 0 w 6490519"/>
              <a:gd name="connsiteY4" fmla="*/ 0 h 1019175"/>
              <a:gd name="connsiteX0" fmla="*/ 0 w 6480994"/>
              <a:gd name="connsiteY0" fmla="*/ 0 h 781050"/>
              <a:gd name="connsiteX1" fmla="*/ 6263148 w 6480994"/>
              <a:gd name="connsiteY1" fmla="*/ 95250 h 781050"/>
              <a:gd name="connsiteX2" fmla="*/ 6480994 w 6480994"/>
              <a:gd name="connsiteY2" fmla="*/ 781050 h 781050"/>
              <a:gd name="connsiteX3" fmla="*/ 0 w 6480994"/>
              <a:gd name="connsiteY3" fmla="*/ 781050 h 781050"/>
              <a:gd name="connsiteX4" fmla="*/ 0 w 6480994"/>
              <a:gd name="connsiteY4" fmla="*/ 0 h 781050"/>
              <a:gd name="connsiteX0" fmla="*/ 0 w 6480994"/>
              <a:gd name="connsiteY0" fmla="*/ 0 h 742950"/>
              <a:gd name="connsiteX1" fmla="*/ 6263148 w 6480994"/>
              <a:gd name="connsiteY1" fmla="*/ 57150 h 742950"/>
              <a:gd name="connsiteX2" fmla="*/ 6480994 w 6480994"/>
              <a:gd name="connsiteY2" fmla="*/ 742950 h 742950"/>
              <a:gd name="connsiteX3" fmla="*/ 0 w 6480994"/>
              <a:gd name="connsiteY3" fmla="*/ 742950 h 742950"/>
              <a:gd name="connsiteX4" fmla="*/ 0 w 6480994"/>
              <a:gd name="connsiteY4" fmla="*/ 0 h 742950"/>
              <a:gd name="connsiteX0" fmla="*/ 0 w 6480994"/>
              <a:gd name="connsiteY0" fmla="*/ 0 h 723900"/>
              <a:gd name="connsiteX1" fmla="*/ 6263148 w 6480994"/>
              <a:gd name="connsiteY1" fmla="*/ 38100 h 723900"/>
              <a:gd name="connsiteX2" fmla="*/ 6480994 w 6480994"/>
              <a:gd name="connsiteY2" fmla="*/ 723900 h 723900"/>
              <a:gd name="connsiteX3" fmla="*/ 0 w 6480994"/>
              <a:gd name="connsiteY3" fmla="*/ 723900 h 723900"/>
              <a:gd name="connsiteX4" fmla="*/ 0 w 6480994"/>
              <a:gd name="connsiteY4" fmla="*/ 0 h 723900"/>
              <a:gd name="connsiteX0" fmla="*/ 0 w 6480994"/>
              <a:gd name="connsiteY0" fmla="*/ 0 h 704850"/>
              <a:gd name="connsiteX1" fmla="*/ 6263148 w 6480994"/>
              <a:gd name="connsiteY1" fmla="*/ 19050 h 704850"/>
              <a:gd name="connsiteX2" fmla="*/ 6480994 w 6480994"/>
              <a:gd name="connsiteY2" fmla="*/ 704850 h 704850"/>
              <a:gd name="connsiteX3" fmla="*/ 0 w 6480994"/>
              <a:gd name="connsiteY3" fmla="*/ 704850 h 704850"/>
              <a:gd name="connsiteX4" fmla="*/ 0 w 6480994"/>
              <a:gd name="connsiteY4" fmla="*/ 0 h 704850"/>
              <a:gd name="connsiteX0" fmla="*/ 0 w 6480994"/>
              <a:gd name="connsiteY0" fmla="*/ 0 h 685800"/>
              <a:gd name="connsiteX1" fmla="*/ 6263148 w 6480994"/>
              <a:gd name="connsiteY1" fmla="*/ 0 h 685800"/>
              <a:gd name="connsiteX2" fmla="*/ 6480994 w 6480994"/>
              <a:gd name="connsiteY2" fmla="*/ 685800 h 685800"/>
              <a:gd name="connsiteX3" fmla="*/ 0 w 6480994"/>
              <a:gd name="connsiteY3" fmla="*/ 685800 h 685800"/>
              <a:gd name="connsiteX4" fmla="*/ 0 w 6480994"/>
              <a:gd name="connsiteY4" fmla="*/ 0 h 685800"/>
              <a:gd name="connsiteX0" fmla="*/ 0 w 6500044"/>
              <a:gd name="connsiteY0" fmla="*/ 0 h 685800"/>
              <a:gd name="connsiteX1" fmla="*/ 6263148 w 6500044"/>
              <a:gd name="connsiteY1" fmla="*/ 0 h 685800"/>
              <a:gd name="connsiteX2" fmla="*/ 6500044 w 6500044"/>
              <a:gd name="connsiteY2" fmla="*/ 685800 h 685800"/>
              <a:gd name="connsiteX3" fmla="*/ 0 w 6500044"/>
              <a:gd name="connsiteY3" fmla="*/ 685800 h 685800"/>
              <a:gd name="connsiteX4" fmla="*/ 0 w 6500044"/>
              <a:gd name="connsiteY4" fmla="*/ 0 h 685800"/>
              <a:gd name="connsiteX0" fmla="*/ 0 w 6519094"/>
              <a:gd name="connsiteY0" fmla="*/ 0 h 685800"/>
              <a:gd name="connsiteX1" fmla="*/ 6263148 w 6519094"/>
              <a:gd name="connsiteY1" fmla="*/ 0 h 685800"/>
              <a:gd name="connsiteX2" fmla="*/ 6519094 w 6519094"/>
              <a:gd name="connsiteY2" fmla="*/ 685800 h 685800"/>
              <a:gd name="connsiteX3" fmla="*/ 0 w 6519094"/>
              <a:gd name="connsiteY3" fmla="*/ 685800 h 685800"/>
              <a:gd name="connsiteX4" fmla="*/ 0 w 651909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094" h="685800">
                <a:moveTo>
                  <a:pt x="0" y="0"/>
                </a:moveTo>
                <a:lnTo>
                  <a:pt x="6263148" y="0"/>
                </a:lnTo>
                <a:lnTo>
                  <a:pt x="6519094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" name="Grup 2"/>
          <p:cNvGrpSpPr/>
          <p:nvPr/>
        </p:nvGrpSpPr>
        <p:grpSpPr>
          <a:xfrm>
            <a:off x="10636502" y="5676774"/>
            <a:ext cx="1565330" cy="602840"/>
            <a:chOff x="10636502" y="5676774"/>
            <a:chExt cx="1565330" cy="602840"/>
          </a:xfrm>
        </p:grpSpPr>
        <p:sp>
          <p:nvSpPr>
            <p:cNvPr id="1024" name="Rectangle 13"/>
            <p:cNvSpPr>
              <a:spLocks noChangeArrowheads="1"/>
            </p:cNvSpPr>
            <p:nvPr/>
          </p:nvSpPr>
          <p:spPr bwMode="auto">
            <a:xfrm>
              <a:off x="12011025" y="5676774"/>
              <a:ext cx="190807" cy="602840"/>
            </a:xfrm>
            <a:prstGeom prst="rect">
              <a:avLst/>
            </a:pr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" name="Metin kutusu 35"/>
            <p:cNvSpPr txBox="1"/>
            <p:nvPr/>
          </p:nvSpPr>
          <p:spPr>
            <a:xfrm>
              <a:off x="10636502" y="5745534"/>
              <a:ext cx="1354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2400" b="1" dirty="0">
                  <a:solidFill>
                    <a:srgbClr val="231F20"/>
                  </a:solidFill>
                </a:rPr>
                <a:t>EBEVEYN</a:t>
              </a:r>
            </a:p>
          </p:txBody>
        </p:sp>
      </p:grpSp>
      <p:pic>
        <p:nvPicPr>
          <p:cNvPr id="1026" name="Resim 10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37" y="5455186"/>
            <a:ext cx="4500000" cy="10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24" grpId="0" animBg="1"/>
      <p:bldP spid="29" grpId="0" animBg="1"/>
      <p:bldP spid="30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67000" r="-3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3005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Sigara içer içmez</a:t>
            </a:r>
          </a:p>
          <a:p>
            <a:r>
              <a:rPr lang="tr-TR" sz="6000" b="1" dirty="0"/>
              <a:t>ortaya çıkan etkiler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8" name="Grup 7"/>
          <p:cNvGrpSpPr/>
          <p:nvPr/>
        </p:nvGrpSpPr>
        <p:grpSpPr>
          <a:xfrm>
            <a:off x="554927" y="2447025"/>
            <a:ext cx="6287250" cy="369332"/>
            <a:chOff x="554927" y="2447025"/>
            <a:chExt cx="6287250" cy="369332"/>
          </a:xfrm>
        </p:grpSpPr>
        <p:sp>
          <p:nvSpPr>
            <p:cNvPr id="3" name="Dikdörtgen 2"/>
            <p:cNvSpPr/>
            <p:nvPr/>
          </p:nvSpPr>
          <p:spPr>
            <a:xfrm>
              <a:off x="746177" y="24470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Kalp atışının hızlanması</a:t>
              </a:r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554927" y="2862438"/>
            <a:ext cx="6287250" cy="369332"/>
            <a:chOff x="554927" y="2970954"/>
            <a:chExt cx="6287250" cy="369332"/>
          </a:xfrm>
        </p:grpSpPr>
        <p:sp>
          <p:nvSpPr>
            <p:cNvPr id="6" name="Dikdörtgen 5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Kan basıncının artması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11" name="Grup 10"/>
          <p:cNvGrpSpPr/>
          <p:nvPr/>
        </p:nvGrpSpPr>
        <p:grpSpPr>
          <a:xfrm>
            <a:off x="554927" y="3294175"/>
            <a:ext cx="6287250" cy="369332"/>
            <a:chOff x="554927" y="3721197"/>
            <a:chExt cx="6287250" cy="369332"/>
          </a:xfrm>
        </p:grpSpPr>
        <p:sp>
          <p:nvSpPr>
            <p:cNvPr id="17" name="Dikdörtgen 16"/>
            <p:cNvSpPr/>
            <p:nvPr/>
          </p:nvSpPr>
          <p:spPr>
            <a:xfrm>
              <a:off x="746177" y="3721197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Midenin asit üretmesi</a:t>
              </a:r>
            </a:p>
          </p:txBody>
        </p:sp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82342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708430"/>
            <a:ext cx="6642826" cy="646331"/>
            <a:chOff x="554927" y="3721197"/>
            <a:chExt cx="6642826" cy="646331"/>
          </a:xfrm>
        </p:grpSpPr>
        <p:sp>
          <p:nvSpPr>
            <p:cNvPr id="26" name="Dikdörtgen 25"/>
            <p:cNvSpPr/>
            <p:nvPr/>
          </p:nvSpPr>
          <p:spPr>
            <a:xfrm>
              <a:off x="746176" y="3721197"/>
              <a:ext cx="64515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Böbreklerin, olması gerekenden daha az miktarda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idrar üretmesi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823428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4373187"/>
            <a:ext cx="6642826" cy="646331"/>
            <a:chOff x="554927" y="3721197"/>
            <a:chExt cx="6642826" cy="646331"/>
          </a:xfrm>
        </p:grpSpPr>
        <p:sp>
          <p:nvSpPr>
            <p:cNvPr id="31" name="Dikdörtgen 30"/>
            <p:cNvSpPr/>
            <p:nvPr/>
          </p:nvSpPr>
          <p:spPr>
            <a:xfrm>
              <a:off x="746176" y="3721197"/>
              <a:ext cx="64515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Beynin ve sinir sisteminin hızlı çalışması ve sonra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yavaşlaması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82342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500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67000" r="-3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3005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Sigara içer içmez</a:t>
            </a:r>
          </a:p>
          <a:p>
            <a:r>
              <a:rPr lang="tr-TR" sz="6000" b="1" dirty="0"/>
              <a:t>ortaya çıkan etkiler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8" name="Grup 7"/>
          <p:cNvGrpSpPr/>
          <p:nvPr/>
        </p:nvGrpSpPr>
        <p:grpSpPr>
          <a:xfrm>
            <a:off x="554927" y="2447025"/>
            <a:ext cx="6287250" cy="369332"/>
            <a:chOff x="554927" y="2447025"/>
            <a:chExt cx="6287250" cy="369332"/>
          </a:xfrm>
        </p:grpSpPr>
        <p:sp>
          <p:nvSpPr>
            <p:cNvPr id="3" name="Dikdörtgen 2"/>
            <p:cNvSpPr/>
            <p:nvPr/>
          </p:nvSpPr>
          <p:spPr>
            <a:xfrm>
              <a:off x="746177" y="24470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İştahsızlık</a:t>
              </a:r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554927" y="2862438"/>
            <a:ext cx="6287250" cy="369332"/>
            <a:chOff x="554927" y="2970954"/>
            <a:chExt cx="6287250" cy="369332"/>
          </a:xfrm>
        </p:grpSpPr>
        <p:sp>
          <p:nvSpPr>
            <p:cNvPr id="6" name="Dikdörtgen 5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Koku ve tat alma duyularının zayıflaması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11" name="Grup 10"/>
          <p:cNvGrpSpPr/>
          <p:nvPr/>
        </p:nvGrpSpPr>
        <p:grpSpPr>
          <a:xfrm>
            <a:off x="554927" y="3294175"/>
            <a:ext cx="6287250" cy="646331"/>
            <a:chOff x="554927" y="3721197"/>
            <a:chExt cx="6287250" cy="646331"/>
          </a:xfrm>
        </p:grpSpPr>
        <p:sp>
          <p:nvSpPr>
            <p:cNvPr id="17" name="Dikdörtgen 16"/>
            <p:cNvSpPr/>
            <p:nvPr/>
          </p:nvSpPr>
          <p:spPr>
            <a:xfrm>
              <a:off x="746177" y="3721197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Akciğerlerdeki küçük liflerin ve havayollarının gerektiği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şekilde çalışmaması</a:t>
              </a:r>
            </a:p>
          </p:txBody>
        </p:sp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82342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952029"/>
            <a:ext cx="6642826" cy="369332"/>
            <a:chOff x="554927" y="3721197"/>
            <a:chExt cx="6642826" cy="369332"/>
          </a:xfrm>
        </p:grpSpPr>
        <p:sp>
          <p:nvSpPr>
            <p:cNvPr id="26" name="Dikdörtgen 25"/>
            <p:cNvSpPr/>
            <p:nvPr/>
          </p:nvSpPr>
          <p:spPr>
            <a:xfrm>
              <a:off x="746176" y="3721197"/>
              <a:ext cx="64515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El ve ayak parmaklarına kan akşının zayıflaması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823428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4373187"/>
            <a:ext cx="6642826" cy="369332"/>
            <a:chOff x="554927" y="3721197"/>
            <a:chExt cx="6642826" cy="369332"/>
          </a:xfrm>
        </p:grpSpPr>
        <p:sp>
          <p:nvSpPr>
            <p:cNvPr id="31" name="Dikdörtgen 30"/>
            <p:cNvSpPr/>
            <p:nvPr/>
          </p:nvSpPr>
          <p:spPr>
            <a:xfrm>
              <a:off x="746176" y="3721197"/>
              <a:ext cx="64515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Beyindeki kan akışının yavaşlaması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82342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032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48000" t="-8000" r="-3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202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Uzun Süreli Etkileri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12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1881525"/>
            <a:ext cx="3689195" cy="369332"/>
            <a:chOff x="554927" y="1881525"/>
            <a:chExt cx="3689195" cy="369332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3497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Sık sık nefessiz kalmak ve öksürmek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554927" y="2447025"/>
            <a:ext cx="6287250" cy="369332"/>
            <a:chOff x="554927" y="2447025"/>
            <a:chExt cx="6287250" cy="369332"/>
          </a:xfrm>
        </p:grpSpPr>
        <p:sp>
          <p:nvSpPr>
            <p:cNvPr id="3" name="Dikdörtgen 2"/>
            <p:cNvSpPr/>
            <p:nvPr/>
          </p:nvSpPr>
          <p:spPr>
            <a:xfrm>
              <a:off x="746177" y="24470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Dişlerde sarı ya da siyah lekelerin oluşması </a:t>
              </a:r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554927" y="2970954"/>
            <a:ext cx="6287250" cy="646331"/>
            <a:chOff x="554927" y="2970954"/>
            <a:chExt cx="6287250" cy="646331"/>
          </a:xfrm>
        </p:grpSpPr>
        <p:sp>
          <p:nvSpPr>
            <p:cNvPr id="6" name="Dikdörtgen 5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Daha kırışık ve kuru bir ciltle olduğundan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yaşlı görünmek</a:t>
              </a:r>
              <a:endParaRPr lang="tr-TR" b="1" dirty="0">
                <a:solidFill>
                  <a:srgbClr val="575757"/>
                </a:solidFill>
              </a:endParaRP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3743662"/>
            <a:ext cx="3765690" cy="369332"/>
            <a:chOff x="554927" y="1881525"/>
            <a:chExt cx="3765690" cy="369332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3574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Kadınlarda ve erkeklerde kısırlık riski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15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48000" t="-8000" r="-3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202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Uzun Süreli Etkileri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13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1881525"/>
            <a:ext cx="3980942" cy="400110"/>
            <a:chOff x="554927" y="1881525"/>
            <a:chExt cx="3980942" cy="40011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37896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Kemiklerde</a:t>
              </a:r>
              <a:r>
                <a:rPr lang="tr-TR" sz="2000" dirty="0">
                  <a:solidFill>
                    <a:srgbClr val="575757"/>
                  </a:solidFill>
                </a:rPr>
                <a:t> kırılma riskinin artması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554927" y="2447025"/>
            <a:ext cx="6287250" cy="369332"/>
            <a:chOff x="554927" y="2447025"/>
            <a:chExt cx="6287250" cy="369332"/>
          </a:xfrm>
        </p:grpSpPr>
        <p:sp>
          <p:nvSpPr>
            <p:cNvPr id="3" name="Dikdörtgen 2"/>
            <p:cNvSpPr/>
            <p:nvPr/>
          </p:nvSpPr>
          <p:spPr>
            <a:xfrm>
              <a:off x="746177" y="24470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Saçlarda dökülme</a:t>
              </a:r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554927" y="2970954"/>
            <a:ext cx="6287250" cy="369332"/>
            <a:chOff x="554927" y="2970954"/>
            <a:chExt cx="6287250" cy="369332"/>
          </a:xfrm>
        </p:grpSpPr>
        <p:sp>
          <p:nvSpPr>
            <p:cNvPr id="6" name="Dikdörtgen 5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Tırnaklarda sararma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3474586"/>
            <a:ext cx="6287250" cy="369332"/>
            <a:chOff x="554927" y="2970954"/>
            <a:chExt cx="6287250" cy="369332"/>
          </a:xfrm>
        </p:grpSpPr>
        <p:sp>
          <p:nvSpPr>
            <p:cNvPr id="23" name="Dikdörtgen 22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Kötü nefes kokusu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582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 flipH="1">
            <a:off x="-11112" y="0"/>
            <a:ext cx="12212637" cy="6858000"/>
          </a:xfrm>
          <a:prstGeom prst="rect">
            <a:avLst/>
          </a:prstGeom>
          <a:blipFill dpi="0" rotWithShape="1">
            <a:blip r:embed="rId2"/>
            <a:srcRect/>
            <a:stretch>
              <a:fillRect t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4" y="1089898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1089898"/>
            <a:ext cx="39508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>
                <a:solidFill>
                  <a:schemeClr val="bg1"/>
                </a:solidFill>
              </a:rPr>
              <a:t>Katliam gibi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1077141" y="2105561"/>
            <a:ext cx="28542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Sigaradan dünyada her yıl</a:t>
            </a:r>
          </a:p>
          <a:p>
            <a:r>
              <a:rPr lang="tr-TR" sz="2000" dirty="0">
                <a:solidFill>
                  <a:schemeClr val="bg1"/>
                </a:solidFill>
              </a:rPr>
              <a:t>5 milyon kişi ölüyor,</a:t>
            </a:r>
          </a:p>
          <a:p>
            <a:r>
              <a:rPr lang="tr-TR" sz="2000" dirty="0">
                <a:solidFill>
                  <a:schemeClr val="bg1"/>
                </a:solidFill>
              </a:rPr>
              <a:t>yani günde 13.700 kişi...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5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3" grpId="0" animBg="1"/>
      <p:bldP spid="14" grpId="0"/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4958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Sigaranın tetiklediği</a:t>
            </a:r>
          </a:p>
          <a:p>
            <a:r>
              <a:rPr lang="tr-TR" sz="6000" b="1" dirty="0"/>
              <a:t>hastalıklar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2568516"/>
            <a:ext cx="5522581" cy="707886"/>
            <a:chOff x="554927" y="1881525"/>
            <a:chExt cx="5522581" cy="70788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53313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Özellikle ciğerlerdeki ve kalpteki kan damarlarının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daralması ve kalınlaşması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554927" y="3386457"/>
            <a:ext cx="6287250" cy="369332"/>
            <a:chOff x="554927" y="2447025"/>
            <a:chExt cx="6287250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Solunumla ilgili enfeksiyonlar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554927" y="3910386"/>
            <a:ext cx="6287250" cy="369332"/>
            <a:chOff x="554927" y="2970954"/>
            <a:chExt cx="6287250" cy="369332"/>
          </a:xfrm>
        </p:grpSpPr>
        <p:sp>
          <p:nvSpPr>
            <p:cNvPr id="36" name="Dikdörtgen 35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Kronik bronşit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38" name="Grup 37"/>
          <p:cNvGrpSpPr/>
          <p:nvPr/>
        </p:nvGrpSpPr>
        <p:grpSpPr>
          <a:xfrm>
            <a:off x="554927" y="4433682"/>
            <a:ext cx="6287250" cy="369332"/>
            <a:chOff x="554927" y="2970954"/>
            <a:chExt cx="6287250" cy="369332"/>
          </a:xfrm>
        </p:grpSpPr>
        <p:sp>
          <p:nvSpPr>
            <p:cNvPr id="39" name="Dikdörtgen 38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Zatürre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27000" t="-24000"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087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4958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Sigaranın tetiklediği</a:t>
            </a:r>
          </a:p>
          <a:p>
            <a:r>
              <a:rPr lang="tr-TR" sz="6000" b="1" dirty="0"/>
              <a:t>hastalıklar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2532384"/>
            <a:ext cx="974157" cy="400110"/>
            <a:chOff x="554927" y="1881525"/>
            <a:chExt cx="974157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829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Astım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554927" y="3087244"/>
            <a:ext cx="6287250" cy="369332"/>
            <a:chOff x="554927" y="2447025"/>
            <a:chExt cx="6287250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Mide ülseri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554927" y="3613142"/>
            <a:ext cx="6287250" cy="369332"/>
            <a:chOff x="554927" y="2970954"/>
            <a:chExt cx="6287250" cy="369332"/>
          </a:xfrm>
        </p:grpSpPr>
        <p:sp>
          <p:nvSpPr>
            <p:cNvPr id="36" name="Dikdörtgen 35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Damar hastalıkları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38" name="Grup 37"/>
          <p:cNvGrpSpPr/>
          <p:nvPr/>
        </p:nvGrpSpPr>
        <p:grpSpPr>
          <a:xfrm>
            <a:off x="554927" y="4136438"/>
            <a:ext cx="6287250" cy="369332"/>
            <a:chOff x="554927" y="2970954"/>
            <a:chExt cx="6287250" cy="369332"/>
          </a:xfrm>
        </p:grpSpPr>
        <p:sp>
          <p:nvSpPr>
            <p:cNvPr id="39" name="Dikdörtgen 38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Kronik baş ağrıları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4607611"/>
            <a:ext cx="6287250" cy="369332"/>
            <a:chOff x="554927" y="2970954"/>
            <a:chExt cx="6287250" cy="369332"/>
          </a:xfrm>
        </p:grpSpPr>
        <p:sp>
          <p:nvSpPr>
            <p:cNvPr id="41" name="Dikdörtgen 40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Kalp krizi ve kalp ile ilgili hastalıklar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43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27000" t="-24000"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568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4958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Sigaranın tetiklediği</a:t>
            </a:r>
          </a:p>
          <a:p>
            <a:r>
              <a:rPr lang="tr-TR" sz="6000" b="1" dirty="0"/>
              <a:t>hastalıklar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2568516"/>
            <a:ext cx="3887968" cy="707886"/>
            <a:chOff x="554927" y="1881525"/>
            <a:chExt cx="3887968" cy="70788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36967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Akciğer, böbrek, pankreas, gırtlak,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mesane, rahim ve mide kanseri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554927" y="3386457"/>
            <a:ext cx="6287250" cy="369332"/>
            <a:chOff x="554927" y="2447025"/>
            <a:chExt cx="6287250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Felç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554927" y="3910386"/>
            <a:ext cx="6287250" cy="369332"/>
            <a:chOff x="554927" y="2970954"/>
            <a:chExt cx="6287250" cy="369332"/>
          </a:xfrm>
        </p:grpSpPr>
        <p:sp>
          <p:nvSpPr>
            <p:cNvPr id="36" name="Dikdörtgen 35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Parmaklarda kangren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38" name="Grup 37"/>
          <p:cNvGrpSpPr/>
          <p:nvPr/>
        </p:nvGrpSpPr>
        <p:grpSpPr>
          <a:xfrm>
            <a:off x="554927" y="4433682"/>
            <a:ext cx="6287250" cy="369332"/>
            <a:chOff x="554927" y="2970954"/>
            <a:chExt cx="6287250" cy="369332"/>
          </a:xfrm>
        </p:grpSpPr>
        <p:sp>
          <p:nvSpPr>
            <p:cNvPr id="39" name="Dikdörtgen 38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İktidarsızlık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25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27000" t="-24000"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092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18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80432"/>
            <a:ext cx="9501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Sigara bağımlılığının olumsuz etkileri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3331828" y="1654729"/>
            <a:ext cx="5528345" cy="3548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  <p:pic>
        <p:nvPicPr>
          <p:cNvPr id="3" name="SigaraBagimliligininOlumsuzEtkiler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0239" y="1663118"/>
            <a:ext cx="1991523" cy="353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kdörtgen 15"/>
          <p:cNvSpPr/>
          <p:nvPr/>
        </p:nvSpPr>
        <p:spPr>
          <a:xfrm flipH="1">
            <a:off x="-11112" y="0"/>
            <a:ext cx="12212637" cy="6858000"/>
          </a:xfrm>
          <a:prstGeom prst="rect">
            <a:avLst/>
          </a:prstGeom>
          <a:blipFill dpi="0" rotWithShape="0">
            <a:blip r:embed="rId2"/>
            <a:srcRect/>
            <a:stretch>
              <a:fillRect t="-77000" r="-45000" b="-3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6068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5400" b="1" dirty="0">
                <a:solidFill>
                  <a:schemeClr val="bg1"/>
                </a:solidFill>
              </a:rPr>
              <a:t>Sigaranın sözde</a:t>
            </a:r>
          </a:p>
          <a:p>
            <a:r>
              <a:rPr lang="tr-TR" sz="5400" b="1" dirty="0">
                <a:solidFill>
                  <a:schemeClr val="bg1"/>
                </a:solidFill>
              </a:rPr>
              <a:t>yararları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Metin kutusu 25"/>
          <p:cNvSpPr txBox="1"/>
          <p:nvPr/>
        </p:nvSpPr>
        <p:spPr>
          <a:xfrm>
            <a:off x="356650" y="2224261"/>
            <a:ext cx="480022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“Sigara öfkemi yatıştırıyor.”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dirty="0">
                <a:solidFill>
                  <a:schemeClr val="bg1"/>
                </a:solidFill>
              </a:rPr>
              <a:t>“Sigara konsantrasyonumu arttırıyor.”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dirty="0">
                <a:solidFill>
                  <a:schemeClr val="bg1"/>
                </a:solidFill>
              </a:rPr>
              <a:t>“Birçok insan içiyor. Benim onlardan neyim eksik?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dirty="0">
                <a:solidFill>
                  <a:schemeClr val="bg1"/>
                </a:solidFill>
              </a:rPr>
              <a:t>”Birçok ünlü ve akıllı adam içiyor. </a:t>
            </a:r>
          </a:p>
          <a:p>
            <a:r>
              <a:rPr lang="tr-TR" dirty="0">
                <a:solidFill>
                  <a:schemeClr val="bg1"/>
                </a:solidFill>
              </a:rPr>
              <a:t>Ben onlardan daha mı akıllıyım sanki?”</a:t>
            </a:r>
          </a:p>
          <a:p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4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3" grpId="0" animBg="1"/>
      <p:bldP spid="14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kdörtgen 21"/>
          <p:cNvSpPr/>
          <p:nvPr/>
        </p:nvSpPr>
        <p:spPr>
          <a:xfrm flipH="1">
            <a:off x="-11112" y="0"/>
            <a:ext cx="12212637" cy="6858000"/>
          </a:xfrm>
          <a:prstGeom prst="rect">
            <a:avLst/>
          </a:prstGeom>
          <a:blipFill dpi="0" rotWithShape="0">
            <a:blip r:embed="rId3"/>
            <a:srcRect/>
            <a:stretch>
              <a:fillRect t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5063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>
                <a:solidFill>
                  <a:schemeClr val="bg1"/>
                </a:solidFill>
              </a:rPr>
              <a:t>Sunum içeriği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713303" y="1310684"/>
            <a:ext cx="484658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Bağımlılık nedir?</a:t>
            </a:r>
          </a:p>
          <a:p>
            <a:r>
              <a:rPr lang="tr-TR" sz="2000" dirty="0">
                <a:solidFill>
                  <a:schemeClr val="bg1"/>
                </a:solidFill>
              </a:rPr>
              <a:t>Sigara nedir? </a:t>
            </a:r>
          </a:p>
          <a:p>
            <a:r>
              <a:rPr lang="tr-TR" sz="2000" dirty="0">
                <a:solidFill>
                  <a:schemeClr val="bg1"/>
                </a:solidFill>
              </a:rPr>
              <a:t>Sigara içer içmez ortaya çıkan etkiler</a:t>
            </a:r>
          </a:p>
          <a:p>
            <a:r>
              <a:rPr lang="tr-TR" sz="2000" dirty="0">
                <a:solidFill>
                  <a:schemeClr val="bg1"/>
                </a:solidFill>
              </a:rPr>
              <a:t>Uzun süre sigara içmenin etkileri</a:t>
            </a:r>
          </a:p>
          <a:p>
            <a:r>
              <a:rPr lang="tr-TR" sz="2000" dirty="0">
                <a:solidFill>
                  <a:schemeClr val="bg1"/>
                </a:solidFill>
              </a:rPr>
              <a:t>Pasif içicilik</a:t>
            </a:r>
          </a:p>
          <a:p>
            <a:r>
              <a:rPr lang="tr-TR" sz="2000" dirty="0">
                <a:solidFill>
                  <a:schemeClr val="bg1"/>
                </a:solidFill>
              </a:rPr>
              <a:t>Nargile kullanımının zararları</a:t>
            </a:r>
          </a:p>
          <a:p>
            <a:r>
              <a:rPr lang="tr-TR" sz="2000" dirty="0">
                <a:solidFill>
                  <a:schemeClr val="bg1"/>
                </a:solidFill>
              </a:rPr>
              <a:t>Elektronik sigara kullanımı ve zararları</a:t>
            </a:r>
          </a:p>
          <a:p>
            <a:r>
              <a:rPr lang="tr-TR" sz="2000" dirty="0">
                <a:solidFill>
                  <a:schemeClr val="bg1"/>
                </a:solidFill>
              </a:rPr>
              <a:t>Kaçak ve sahte sigara kullanımının riskleri</a:t>
            </a:r>
          </a:p>
          <a:p>
            <a:r>
              <a:rPr lang="tr-TR" sz="2000" dirty="0">
                <a:solidFill>
                  <a:schemeClr val="bg1"/>
                </a:solidFill>
              </a:rPr>
              <a:t>Sigarayı bıraktıktan sonra yaşanan değişimler</a:t>
            </a:r>
          </a:p>
          <a:p>
            <a:r>
              <a:rPr lang="tr-TR" sz="2000" dirty="0">
                <a:solidFill>
                  <a:schemeClr val="bg1"/>
                </a:solidFill>
              </a:rPr>
              <a:t>Ebeveynler için öneriler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B2B2B2"/>
                    </a:solidFill>
                  </a:rPr>
                  <a:t>02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2" name="Grup 1"/>
          <p:cNvGrpSpPr/>
          <p:nvPr/>
        </p:nvGrpSpPr>
        <p:grpSpPr>
          <a:xfrm>
            <a:off x="501457" y="1364429"/>
            <a:ext cx="211846" cy="3210435"/>
            <a:chOff x="501457" y="1364429"/>
            <a:chExt cx="211846" cy="3210435"/>
          </a:xfrm>
        </p:grpSpPr>
        <p:sp>
          <p:nvSpPr>
            <p:cNvPr id="2142" name="Line 116"/>
            <p:cNvSpPr>
              <a:spLocks noChangeShapeType="1"/>
            </p:cNvSpPr>
            <p:nvPr/>
          </p:nvSpPr>
          <p:spPr bwMode="auto">
            <a:xfrm>
              <a:off x="603057" y="1364429"/>
              <a:ext cx="0" cy="3210435"/>
            </a:xfrm>
            <a:prstGeom prst="line">
              <a:avLst/>
            </a:prstGeom>
            <a:noFill/>
            <a:ln w="285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Oval 120"/>
            <p:cNvSpPr>
              <a:spLocks noChangeArrowheads="1"/>
            </p:cNvSpPr>
            <p:nvPr/>
          </p:nvSpPr>
          <p:spPr bwMode="auto">
            <a:xfrm>
              <a:off x="510103" y="1450011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" name="Oval 120"/>
            <p:cNvSpPr>
              <a:spLocks noChangeArrowheads="1"/>
            </p:cNvSpPr>
            <p:nvPr/>
          </p:nvSpPr>
          <p:spPr bwMode="auto">
            <a:xfrm>
              <a:off x="510103" y="1748439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" name="Oval 120"/>
            <p:cNvSpPr>
              <a:spLocks noChangeArrowheads="1"/>
            </p:cNvSpPr>
            <p:nvPr/>
          </p:nvSpPr>
          <p:spPr bwMode="auto">
            <a:xfrm>
              <a:off x="510103" y="2038557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" name="Oval 120"/>
            <p:cNvSpPr>
              <a:spLocks noChangeArrowheads="1"/>
            </p:cNvSpPr>
            <p:nvPr/>
          </p:nvSpPr>
          <p:spPr bwMode="auto">
            <a:xfrm>
              <a:off x="510103" y="2336985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" name="Oval 120"/>
            <p:cNvSpPr>
              <a:spLocks noChangeArrowheads="1"/>
            </p:cNvSpPr>
            <p:nvPr/>
          </p:nvSpPr>
          <p:spPr bwMode="auto">
            <a:xfrm>
              <a:off x="510103" y="2654879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" name="Oval 120"/>
            <p:cNvSpPr>
              <a:spLocks noChangeArrowheads="1"/>
            </p:cNvSpPr>
            <p:nvPr/>
          </p:nvSpPr>
          <p:spPr bwMode="auto">
            <a:xfrm>
              <a:off x="510103" y="2953307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" name="Oval 120"/>
            <p:cNvSpPr>
              <a:spLocks noChangeArrowheads="1"/>
            </p:cNvSpPr>
            <p:nvPr/>
          </p:nvSpPr>
          <p:spPr bwMode="auto">
            <a:xfrm>
              <a:off x="510103" y="3243425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" name="Oval 120"/>
            <p:cNvSpPr>
              <a:spLocks noChangeArrowheads="1"/>
            </p:cNvSpPr>
            <p:nvPr/>
          </p:nvSpPr>
          <p:spPr bwMode="auto">
            <a:xfrm>
              <a:off x="510103" y="3541853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" name="Oval 120"/>
            <p:cNvSpPr>
              <a:spLocks noChangeArrowheads="1"/>
            </p:cNvSpPr>
            <p:nvPr/>
          </p:nvSpPr>
          <p:spPr bwMode="auto">
            <a:xfrm>
              <a:off x="510103" y="3826127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Oval 120"/>
            <p:cNvSpPr>
              <a:spLocks noChangeArrowheads="1"/>
            </p:cNvSpPr>
            <p:nvPr/>
          </p:nvSpPr>
          <p:spPr bwMode="auto">
            <a:xfrm>
              <a:off x="501457" y="4151989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74834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 animBg="1"/>
      <p:bldP spid="13" grpId="0" animBg="1"/>
      <p:bldP spid="14" grpId="0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kdörtgen 15"/>
          <p:cNvSpPr/>
          <p:nvPr/>
        </p:nvSpPr>
        <p:spPr>
          <a:xfrm flipH="1">
            <a:off x="-11112" y="0"/>
            <a:ext cx="12212637" cy="6858000"/>
          </a:xfrm>
          <a:prstGeom prst="rect">
            <a:avLst/>
          </a:prstGeom>
          <a:blipFill dpi="0" rotWithShape="0">
            <a:blip r:embed="rId2"/>
            <a:srcRect/>
            <a:stretch>
              <a:fillRect t="-77000" r="-45000" b="-3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6068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5400" b="1" dirty="0">
                <a:solidFill>
                  <a:schemeClr val="bg1"/>
                </a:solidFill>
              </a:rPr>
              <a:t>Sigaranın sözde</a:t>
            </a:r>
          </a:p>
          <a:p>
            <a:r>
              <a:rPr lang="tr-TR" sz="5400" b="1" dirty="0">
                <a:solidFill>
                  <a:schemeClr val="bg1"/>
                </a:solidFill>
              </a:rPr>
              <a:t>yararları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Metin kutusu 25"/>
          <p:cNvSpPr txBox="1"/>
          <p:nvPr/>
        </p:nvSpPr>
        <p:spPr>
          <a:xfrm>
            <a:off x="356650" y="2224261"/>
            <a:ext cx="43711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“Bizim evde herkes içiyor.”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dirty="0">
                <a:solidFill>
                  <a:schemeClr val="bg1"/>
                </a:solidFill>
              </a:rPr>
              <a:t>“Çayla, kahve sigarasız olmaz!”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dirty="0">
                <a:solidFill>
                  <a:schemeClr val="bg1"/>
                </a:solidFill>
              </a:rPr>
              <a:t>“Çalışırken içmek lazım!”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dirty="0">
                <a:solidFill>
                  <a:schemeClr val="bg1"/>
                </a:solidFill>
              </a:rPr>
              <a:t>“Yemekten sonra şart! Hazmı kolaylaştırıyor.”</a:t>
            </a:r>
          </a:p>
        </p:txBody>
      </p:sp>
    </p:spTree>
    <p:extLst>
      <p:ext uri="{BB962C8B-B14F-4D97-AF65-F5344CB8AC3E}">
        <p14:creationId xmlns:p14="http://schemas.microsoft.com/office/powerpoint/2010/main" val="323881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3" grpId="0" animBg="1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kdörtgen 15"/>
          <p:cNvSpPr/>
          <p:nvPr/>
        </p:nvSpPr>
        <p:spPr>
          <a:xfrm flipH="1">
            <a:off x="-11112" y="0"/>
            <a:ext cx="12212637" cy="6858000"/>
          </a:xfrm>
          <a:prstGeom prst="rect">
            <a:avLst/>
          </a:prstGeom>
          <a:blipFill dpi="0" rotWithShape="0">
            <a:blip r:embed="rId2"/>
            <a:srcRect/>
            <a:stretch>
              <a:fillRect t="-77000" r="-45000" b="-3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6068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5400" b="1" dirty="0">
                <a:solidFill>
                  <a:schemeClr val="bg1"/>
                </a:solidFill>
              </a:rPr>
              <a:t>Sigaranın sözde</a:t>
            </a:r>
          </a:p>
          <a:p>
            <a:r>
              <a:rPr lang="tr-TR" sz="5400" b="1" dirty="0">
                <a:solidFill>
                  <a:schemeClr val="bg1"/>
                </a:solidFill>
              </a:rPr>
              <a:t>yararları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Metin kutusu 25"/>
          <p:cNvSpPr txBox="1"/>
          <p:nvPr/>
        </p:nvSpPr>
        <p:spPr>
          <a:xfrm>
            <a:off x="356650" y="2224261"/>
            <a:ext cx="38549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“Sigarasız bir muhabbet düşünülemez.”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dirty="0">
                <a:solidFill>
                  <a:schemeClr val="bg1"/>
                </a:solidFill>
              </a:rPr>
              <a:t>“Arkadaşlarım da içiyor. </a:t>
            </a:r>
          </a:p>
          <a:p>
            <a:r>
              <a:rPr lang="tr-TR" dirty="0">
                <a:solidFill>
                  <a:schemeClr val="bg1"/>
                </a:solidFill>
              </a:rPr>
              <a:t>Onlardan farklı olmak istemiyorum.”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dirty="0">
                <a:solidFill>
                  <a:schemeClr val="bg1"/>
                </a:solidFill>
              </a:rPr>
              <a:t>“Daha karizmatik gösteriyor.”</a:t>
            </a:r>
          </a:p>
        </p:txBody>
      </p:sp>
    </p:spTree>
    <p:extLst>
      <p:ext uri="{BB962C8B-B14F-4D97-AF65-F5344CB8AC3E}">
        <p14:creationId xmlns:p14="http://schemas.microsoft.com/office/powerpoint/2010/main" val="101684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3" grpId="0" animBg="1"/>
      <p:bldP spid="14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147000" t="-10000" r="-62000" b="-3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4" y="1089898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1089898"/>
            <a:ext cx="67743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b="1" dirty="0">
                <a:solidFill>
                  <a:srgbClr val="E61F4F"/>
                </a:solidFill>
              </a:rPr>
              <a:t>Pasif içicilik (Pasif etkilenim)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1077141" y="2105561"/>
            <a:ext cx="38139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231F20"/>
                </a:solidFill>
              </a:rPr>
              <a:t>Pasif içicilik, sigara kullanmayan</a:t>
            </a:r>
          </a:p>
          <a:p>
            <a:r>
              <a:rPr lang="tr-TR" sz="2000" dirty="0">
                <a:solidFill>
                  <a:srgbClr val="231F20"/>
                </a:solidFill>
              </a:rPr>
              <a:t>birinin sigara içilen ortamdaki</a:t>
            </a:r>
          </a:p>
          <a:p>
            <a:r>
              <a:rPr lang="tr-TR" sz="2000" dirty="0">
                <a:solidFill>
                  <a:srgbClr val="231F20"/>
                </a:solidFill>
              </a:rPr>
              <a:t>si­gara dumanını solumasına denir.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1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290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  <p:bldP spid="13" grpId="0" animBg="1"/>
      <p:bldP spid="14" grpId="0"/>
      <p:bldP spid="15" grpId="0" animBg="1"/>
      <p:bldP spid="16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41000" r="-5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494020"/>
            <a:ext cx="7379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Pasif içicilik (Pasif etkilenim)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746177" y="1493299"/>
            <a:ext cx="4183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i="1" dirty="0">
                <a:solidFill>
                  <a:srgbClr val="575757"/>
                </a:solidFill>
              </a:rPr>
              <a:t>Pasif içicilik altında kalmanın etkileri; 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7" name="Grup 16"/>
          <p:cNvGrpSpPr/>
          <p:nvPr/>
        </p:nvGrpSpPr>
        <p:grpSpPr>
          <a:xfrm>
            <a:off x="554927" y="2094304"/>
            <a:ext cx="5871040" cy="707886"/>
            <a:chOff x="554927" y="1881525"/>
            <a:chExt cx="5871040" cy="707886"/>
          </a:xfrm>
        </p:grpSpPr>
        <p:sp>
          <p:nvSpPr>
            <p:cNvPr id="18" name="Metin kutusu 17"/>
            <p:cNvSpPr txBox="1"/>
            <p:nvPr/>
          </p:nvSpPr>
          <p:spPr>
            <a:xfrm>
              <a:off x="746177" y="1881525"/>
              <a:ext cx="56797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Sigara içilen ortamda ne kadar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zaman geçirildiğine,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0" name="Grup 19"/>
          <p:cNvGrpSpPr/>
          <p:nvPr/>
        </p:nvGrpSpPr>
        <p:grpSpPr>
          <a:xfrm>
            <a:off x="554927" y="3028699"/>
            <a:ext cx="5871040" cy="1015663"/>
            <a:chOff x="554927" y="1881525"/>
            <a:chExt cx="5871040" cy="1015663"/>
          </a:xfrm>
        </p:grpSpPr>
        <p:sp>
          <p:nvSpPr>
            <p:cNvPr id="21" name="Metin kutusu 20"/>
            <p:cNvSpPr txBox="1"/>
            <p:nvPr/>
          </p:nvSpPr>
          <p:spPr>
            <a:xfrm>
              <a:off x="746177" y="1881525"/>
              <a:ext cx="56797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Odada ne kadar temiz hava olduğuna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(havalandırmanın ne kadar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gerçekleştiğine)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3" name="Grup 22"/>
          <p:cNvGrpSpPr/>
          <p:nvPr/>
        </p:nvGrpSpPr>
        <p:grpSpPr>
          <a:xfrm>
            <a:off x="554927" y="4217764"/>
            <a:ext cx="5871040" cy="400110"/>
            <a:chOff x="554927" y="1881525"/>
            <a:chExt cx="5871040" cy="400110"/>
          </a:xfrm>
        </p:grpSpPr>
        <p:sp>
          <p:nvSpPr>
            <p:cNvPr id="24" name="Metin kutusu 23"/>
            <p:cNvSpPr txBox="1"/>
            <p:nvPr/>
          </p:nvSpPr>
          <p:spPr>
            <a:xfrm>
              <a:off x="746177" y="1881525"/>
              <a:ext cx="56797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Ne kadar sigara içildiğine </a:t>
              </a:r>
              <a:r>
                <a:rPr lang="tr-TR" sz="2000" b="1" i="1" dirty="0">
                  <a:solidFill>
                    <a:srgbClr val="575757"/>
                  </a:solidFill>
                </a:rPr>
                <a:t>bağlıdır. 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552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13" grpId="0" animBg="1"/>
      <p:bldP spid="14" grpId="0"/>
      <p:bldP spid="15" grpId="0" animBg="1"/>
      <p:bldP spid="16" grpId="0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r="-4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480962"/>
            <a:ext cx="7379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Pasif içicilik (Pasif etkilenim)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746177" y="1493299"/>
            <a:ext cx="5897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>
                <a:solidFill>
                  <a:srgbClr val="575757"/>
                </a:solidFill>
              </a:rPr>
              <a:t>Kendisi sigara kullanmasa da evde ya da iş yerinde sigara dumanına maruz kalan kişilerde; 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7" name="Grup 16"/>
          <p:cNvGrpSpPr/>
          <p:nvPr/>
        </p:nvGrpSpPr>
        <p:grpSpPr>
          <a:xfrm>
            <a:off x="554927" y="2333296"/>
            <a:ext cx="5871040" cy="400110"/>
            <a:chOff x="554927" y="1881525"/>
            <a:chExt cx="5871040" cy="400110"/>
          </a:xfrm>
        </p:grpSpPr>
        <p:sp>
          <p:nvSpPr>
            <p:cNvPr id="18" name="Metin kutusu 17"/>
            <p:cNvSpPr txBox="1"/>
            <p:nvPr/>
          </p:nvSpPr>
          <p:spPr>
            <a:xfrm>
              <a:off x="746177" y="1881525"/>
              <a:ext cx="56797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Kalp hastalığı riski %25 – 30 oranında, 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0" name="Grup 19"/>
          <p:cNvGrpSpPr/>
          <p:nvPr/>
        </p:nvGrpSpPr>
        <p:grpSpPr>
          <a:xfrm>
            <a:off x="554927" y="2862599"/>
            <a:ext cx="5871040" cy="707886"/>
            <a:chOff x="554927" y="1881525"/>
            <a:chExt cx="5871040" cy="707886"/>
          </a:xfrm>
        </p:grpSpPr>
        <p:sp>
          <p:nvSpPr>
            <p:cNvPr id="21" name="Metin kutusu 20"/>
            <p:cNvSpPr txBox="1"/>
            <p:nvPr/>
          </p:nvSpPr>
          <p:spPr>
            <a:xfrm>
              <a:off x="746177" y="1881525"/>
              <a:ext cx="56797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Akciğer kanseri riski %20 – 30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oranında artmaktadır. 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3" name="Grup 22"/>
          <p:cNvGrpSpPr/>
          <p:nvPr/>
        </p:nvGrpSpPr>
        <p:grpSpPr>
          <a:xfrm>
            <a:off x="554927" y="3669473"/>
            <a:ext cx="5871040" cy="1323439"/>
            <a:chOff x="554927" y="1881525"/>
            <a:chExt cx="5871040" cy="1323439"/>
          </a:xfrm>
        </p:grpSpPr>
        <p:sp>
          <p:nvSpPr>
            <p:cNvPr id="24" name="Metin kutusu 23"/>
            <p:cNvSpPr txBox="1"/>
            <p:nvPr/>
          </p:nvSpPr>
          <p:spPr>
            <a:xfrm>
              <a:off x="746177" y="1881525"/>
              <a:ext cx="56797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Her yıl yaklaşık 150.000 – 300.000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civarında 18 aydan daha küçük çocuk,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pasif içicilikten kaynaklanan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sağlık sorunlarıyla karşılaşmaktadır.</a:t>
              </a:r>
              <a:endParaRPr lang="tr-TR" sz="2000" b="1" i="1" dirty="0">
                <a:solidFill>
                  <a:srgbClr val="575757"/>
                </a:solidFill>
              </a:endParaRP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722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13" grpId="0" animBg="1"/>
      <p:bldP spid="14" grpId="0"/>
      <p:bldP spid="15" grpId="0" animBg="1"/>
      <p:bldP spid="16" grpId="0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kdörtgen 18"/>
          <p:cNvSpPr/>
          <p:nvPr/>
        </p:nvSpPr>
        <p:spPr>
          <a:xfrm>
            <a:off x="-11112" y="0"/>
            <a:ext cx="12212637" cy="6858000"/>
          </a:xfrm>
          <a:prstGeom prst="rect">
            <a:avLst/>
          </a:prstGeom>
          <a:blipFill dpi="0" rotWithShape="1">
            <a:blip r:embed="rId3"/>
            <a:srcRect/>
            <a:stretch>
              <a:fillRect t="2000" b="-2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4" y="578386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578386"/>
            <a:ext cx="51545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>
                <a:solidFill>
                  <a:schemeClr val="bg1"/>
                </a:solidFill>
              </a:rPr>
              <a:t>Peki ya nargile?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1077141" y="1594049"/>
            <a:ext cx="3105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i="1" dirty="0">
                <a:solidFill>
                  <a:schemeClr val="bg1"/>
                </a:solidFill>
              </a:rPr>
              <a:t>Sanıldığı kadar masum mu?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150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  <p:bldP spid="13" grpId="0" animBg="1"/>
      <p:bldP spid="14" grpId="0"/>
      <p:bldP spid="15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4570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Elektronik sigara</a:t>
            </a:r>
          </a:p>
          <a:p>
            <a:r>
              <a:rPr lang="tr-TR" sz="6000" b="1" dirty="0"/>
              <a:t>ve zararları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428077" y="2732439"/>
            <a:ext cx="54009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Elektronik sigara, tütün dumanına benzeyen;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ancak duman yerine aromalı nikotin buharı üreten</a:t>
            </a:r>
          </a:p>
          <a:p>
            <a:r>
              <a:rPr lang="tr-TR" sz="2000" dirty="0">
                <a:solidFill>
                  <a:srgbClr val="575757"/>
                </a:solidFill>
              </a:rPr>
              <a:t>pille çalışan cihazlara verilen addır. 250’den fazla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farklı firma markasıyla çok farklı şekillerde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(geleneksel sigara, puro, pipo, kalem, USB gibi)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dünyada satılmaktadır. 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26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461" y="1443375"/>
            <a:ext cx="3971250" cy="39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7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4570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Elektronik sigara</a:t>
            </a:r>
          </a:p>
          <a:p>
            <a:r>
              <a:rPr lang="tr-TR" sz="6000" b="1" dirty="0"/>
              <a:t>ve zararları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428077" y="2732439"/>
            <a:ext cx="51673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Bilinenin aksine e – sigaranın sigarayı bırakma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konusunda yardımcı olmadığı ortaya konmuştur.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Ayrıca yapılan çalışmalar e – sigaranın, tersine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bir etki oluşturarak nikotin bağımlılığını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sürdürdüğünü ve bırakma davranışını</a:t>
            </a:r>
          </a:p>
          <a:p>
            <a:r>
              <a:rPr lang="tr-TR" sz="2000" dirty="0">
                <a:solidFill>
                  <a:srgbClr val="575757"/>
                </a:solidFill>
              </a:rPr>
              <a:t>engellediğini göstermektedir.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27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461" y="1443375"/>
            <a:ext cx="3971250" cy="39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6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4044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/>
              <a:t>Kaçak - sahte sigara</a:t>
            </a:r>
          </a:p>
          <a:p>
            <a:r>
              <a:rPr lang="es-ES" sz="6000" b="1" dirty="0"/>
              <a:t>ve zararları</a:t>
            </a:r>
            <a:endParaRPr lang="tr-TR" sz="6000" b="1" dirty="0"/>
          </a:p>
        </p:txBody>
      </p:sp>
      <p:grpSp>
        <p:nvGrpSpPr>
          <p:cNvPr id="29" name="Grup 28"/>
          <p:cNvGrpSpPr/>
          <p:nvPr/>
        </p:nvGrpSpPr>
        <p:grpSpPr>
          <a:xfrm>
            <a:off x="554927" y="2521059"/>
            <a:ext cx="5871040" cy="2246769"/>
            <a:chOff x="554927" y="1881525"/>
            <a:chExt cx="5871040" cy="2246769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567979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Kaçak ve sahte sigaraların, yasal olarak üretilmiş sigaraların verdiğinden çok daha büyük zararlara sebep olduğu tespit edilmiştir. Bu sigaraların, alışılmışın çok üzerinde nikotin ve </a:t>
              </a:r>
              <a:r>
                <a:rPr lang="tr-TR" sz="2000" dirty="0" err="1">
                  <a:solidFill>
                    <a:srgbClr val="575757"/>
                  </a:solidFill>
                </a:rPr>
                <a:t>karbonmonoksit</a:t>
              </a:r>
              <a:endParaRPr lang="tr-TR" sz="2000" dirty="0">
                <a:solidFill>
                  <a:srgbClr val="575757"/>
                </a:solidFill>
              </a:endParaRPr>
            </a:p>
            <a:p>
              <a:r>
                <a:rPr lang="tr-TR" sz="2000" dirty="0">
                  <a:solidFill>
                    <a:srgbClr val="575757"/>
                  </a:solidFill>
                </a:rPr>
                <a:t>içerdiği ve bu sigaraların üretiminde genellikle bozulmaya yüz tutan ve küflenmiş tütünlerin kullanıldığı ifade edilmektedir.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3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74" y="-317635"/>
            <a:ext cx="10073581" cy="6702905"/>
          </a:xfrm>
          <a:prstGeom prst="rect">
            <a:avLst/>
          </a:prstGeom>
        </p:spPr>
      </p:pic>
      <p:sp>
        <p:nvSpPr>
          <p:cNvPr id="8" name="Freeform 5"/>
          <p:cNvSpPr>
            <a:spLocks/>
          </p:cNvSpPr>
          <p:nvPr/>
        </p:nvSpPr>
        <p:spPr bwMode="auto">
          <a:xfrm>
            <a:off x="-4763" y="819150"/>
            <a:ext cx="3409951" cy="3671888"/>
          </a:xfrm>
          <a:custGeom>
            <a:avLst/>
            <a:gdLst>
              <a:gd name="T0" fmla="*/ 1348 w 2148"/>
              <a:gd name="T1" fmla="*/ 2313 h 2313"/>
              <a:gd name="T2" fmla="*/ 0 w 2148"/>
              <a:gd name="T3" fmla="*/ 2313 h 2313"/>
              <a:gd name="T4" fmla="*/ 0 w 2148"/>
              <a:gd name="T5" fmla="*/ 0 h 2313"/>
              <a:gd name="T6" fmla="*/ 2148 w 2148"/>
              <a:gd name="T7" fmla="*/ 0 h 2313"/>
              <a:gd name="T8" fmla="*/ 1348 w 2148"/>
              <a:gd name="T9" fmla="*/ 2313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8" h="2313">
                <a:moveTo>
                  <a:pt x="1348" y="2313"/>
                </a:moveTo>
                <a:lnTo>
                  <a:pt x="0" y="2313"/>
                </a:lnTo>
                <a:lnTo>
                  <a:pt x="0" y="0"/>
                </a:lnTo>
                <a:lnTo>
                  <a:pt x="2148" y="0"/>
                </a:lnTo>
                <a:lnTo>
                  <a:pt x="1348" y="2313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29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14" name="Metin kutusu 13"/>
          <p:cNvSpPr txBox="1"/>
          <p:nvPr/>
        </p:nvSpPr>
        <p:spPr>
          <a:xfrm>
            <a:off x="356650" y="1132851"/>
            <a:ext cx="211359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>
                <a:solidFill>
                  <a:schemeClr val="bg1"/>
                </a:solidFill>
              </a:rPr>
              <a:t>Hayır!</a:t>
            </a:r>
          </a:p>
          <a:p>
            <a:r>
              <a:rPr lang="tr-TR" sz="4000" b="1" i="1" dirty="0" err="1">
                <a:solidFill>
                  <a:schemeClr val="bg1"/>
                </a:solidFill>
              </a:rPr>
              <a:t>yüzbin</a:t>
            </a:r>
            <a:endParaRPr lang="tr-TR" sz="4000" b="1" i="1" dirty="0">
              <a:solidFill>
                <a:schemeClr val="bg1"/>
              </a:solidFill>
            </a:endParaRPr>
          </a:p>
          <a:p>
            <a:r>
              <a:rPr lang="tr-TR" sz="4000" b="1" i="1" dirty="0">
                <a:solidFill>
                  <a:schemeClr val="bg1"/>
                </a:solidFill>
              </a:rPr>
              <a:t>kere</a:t>
            </a:r>
          </a:p>
          <a:p>
            <a:r>
              <a:rPr lang="tr-TR" sz="4000" b="1" i="1" dirty="0">
                <a:solidFill>
                  <a:schemeClr val="bg1"/>
                </a:solidFill>
              </a:rPr>
              <a:t>hayır!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8841010" y="560438"/>
            <a:ext cx="26547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2000" b="1" dirty="0">
                <a:solidFill>
                  <a:srgbClr val="231F20"/>
                </a:solidFill>
              </a:rPr>
              <a:t>Sana uzatılan sigaraya </a:t>
            </a:r>
          </a:p>
          <a:p>
            <a:pPr algn="r"/>
            <a:r>
              <a:rPr lang="tr-TR" sz="2000" b="1" dirty="0">
                <a:solidFill>
                  <a:srgbClr val="231F20"/>
                </a:solidFill>
              </a:rPr>
              <a:t>bir kere “hayır” dersen</a:t>
            </a:r>
          </a:p>
          <a:p>
            <a:pPr algn="r"/>
            <a:r>
              <a:rPr lang="tr-TR" sz="2000" b="1" dirty="0">
                <a:solidFill>
                  <a:srgbClr val="231F20"/>
                </a:solidFill>
              </a:rPr>
              <a:t>daha sonrakilere de </a:t>
            </a:r>
          </a:p>
          <a:p>
            <a:pPr algn="r"/>
            <a:r>
              <a:rPr lang="tr-TR" sz="2000" b="1" dirty="0">
                <a:solidFill>
                  <a:srgbClr val="231F20"/>
                </a:solidFill>
              </a:rPr>
              <a:t>“hayır” dersin! </a:t>
            </a:r>
          </a:p>
          <a:p>
            <a:pPr algn="r"/>
            <a:endParaRPr lang="tr-TR" sz="2000" b="1" dirty="0">
              <a:solidFill>
                <a:srgbClr val="231F20"/>
              </a:solidFill>
            </a:endParaRPr>
          </a:p>
          <a:p>
            <a:pPr algn="r"/>
            <a:r>
              <a:rPr lang="tr-TR" sz="2000" b="1" dirty="0">
                <a:solidFill>
                  <a:srgbClr val="231F20"/>
                </a:solidFill>
              </a:rPr>
              <a:t>“Hayır!” demeyi öğren!</a:t>
            </a:r>
          </a:p>
        </p:txBody>
      </p:sp>
    </p:spTree>
    <p:extLst>
      <p:ext uri="{BB962C8B-B14F-4D97-AF65-F5344CB8AC3E}">
        <p14:creationId xmlns:p14="http://schemas.microsoft.com/office/powerpoint/2010/main" val="298508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4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0000"/>
            </a:blip>
            <a:srcRect/>
            <a:stretch>
              <a:fillRect l="-1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5098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nedir?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428077" y="1881525"/>
            <a:ext cx="378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Kişinin bir şeye aşırı bağlanmasıdır.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428077" y="24470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Kullanmanın zararı açıkça görülse ve bilinse bile</a:t>
            </a:r>
          </a:p>
          <a:p>
            <a:r>
              <a:rPr lang="tr-TR" dirty="0">
                <a:solidFill>
                  <a:srgbClr val="575757"/>
                </a:solidFill>
              </a:rPr>
              <a:t>bağımlı olunan ürünün bırakılamamasıdır.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69820" y="332489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Bağımlılık özetle, kişinin kullandığı bir nesne</a:t>
            </a:r>
          </a:p>
          <a:p>
            <a:r>
              <a:rPr lang="tr-TR" dirty="0">
                <a:solidFill>
                  <a:srgbClr val="575757"/>
                </a:solidFill>
              </a:rPr>
              <a:t>veya yaptığı bir eylem üzerinde </a:t>
            </a:r>
          </a:p>
          <a:p>
            <a:r>
              <a:rPr lang="tr-TR" dirty="0">
                <a:solidFill>
                  <a:srgbClr val="575757"/>
                </a:solidFill>
              </a:rPr>
              <a:t>kontrolünü kaybetmesidir.</a:t>
            </a:r>
            <a:endParaRPr lang="tr-TR" b="1" dirty="0">
              <a:solidFill>
                <a:srgbClr val="57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8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16" grpId="0"/>
      <p:bldP spid="28" grpId="0" animBg="1"/>
      <p:bldP spid="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98403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30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2312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Yanlış bilinenler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489879" y="2632736"/>
            <a:ext cx="5679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575757"/>
                </a:solidFill>
              </a:rPr>
              <a:t>“Sigara sorunları unutturur.” </a:t>
            </a:r>
            <a:r>
              <a:rPr lang="tr-TR" sz="2000" dirty="0">
                <a:solidFill>
                  <a:srgbClr val="575757"/>
                </a:solidFill>
              </a:rPr>
              <a:t>- </a:t>
            </a:r>
            <a:r>
              <a:rPr lang="tr-TR" sz="2000" b="1" dirty="0">
                <a:solidFill>
                  <a:srgbClr val="E61F4F"/>
                </a:solidFill>
              </a:rPr>
              <a:t>YANLIŞ!</a:t>
            </a:r>
            <a:endParaRPr lang="tr-TR" sz="2000" dirty="0">
              <a:solidFill>
                <a:srgbClr val="575757"/>
              </a:solidFill>
            </a:endParaRPr>
          </a:p>
          <a:p>
            <a:endParaRPr lang="tr-TR" sz="2000" dirty="0">
              <a:solidFill>
                <a:srgbClr val="575757"/>
              </a:solidFill>
            </a:endParaRPr>
          </a:p>
          <a:p>
            <a:r>
              <a:rPr lang="tr-TR" sz="2000" dirty="0">
                <a:solidFill>
                  <a:srgbClr val="575757"/>
                </a:solidFill>
              </a:rPr>
              <a:t>Sigara yeni sorunlar ekler.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494795" y="3781279"/>
            <a:ext cx="5679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575757"/>
                </a:solidFill>
              </a:rPr>
              <a:t>“Sigara zayıflatır.” </a:t>
            </a:r>
            <a:r>
              <a:rPr lang="tr-TR" sz="2000" dirty="0">
                <a:solidFill>
                  <a:srgbClr val="575757"/>
                </a:solidFill>
              </a:rPr>
              <a:t>- </a:t>
            </a:r>
            <a:r>
              <a:rPr lang="tr-TR" sz="2000" b="1" dirty="0">
                <a:solidFill>
                  <a:srgbClr val="E61F4F"/>
                </a:solidFill>
              </a:rPr>
              <a:t>YANLIŞ!</a:t>
            </a:r>
            <a:endParaRPr lang="tr-TR" sz="2000" dirty="0">
              <a:solidFill>
                <a:srgbClr val="575757"/>
              </a:solidFill>
            </a:endParaRPr>
          </a:p>
          <a:p>
            <a:endParaRPr lang="tr-TR" sz="2000" dirty="0">
              <a:solidFill>
                <a:srgbClr val="575757"/>
              </a:solidFill>
            </a:endParaRPr>
          </a:p>
          <a:p>
            <a:r>
              <a:rPr lang="tr-TR" sz="2000" dirty="0">
                <a:solidFill>
                  <a:srgbClr val="575757"/>
                </a:solidFill>
              </a:rPr>
              <a:t>Sigara kişinin çirkinleşmesine ve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kötü kokmasına neden olur.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494795" y="1484193"/>
            <a:ext cx="5679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575757"/>
                </a:solidFill>
              </a:rPr>
              <a:t>“Sigara insanı sakinleştirir.” </a:t>
            </a:r>
            <a:r>
              <a:rPr lang="tr-TR" sz="2000" dirty="0">
                <a:solidFill>
                  <a:srgbClr val="575757"/>
                </a:solidFill>
              </a:rPr>
              <a:t>- </a:t>
            </a:r>
            <a:r>
              <a:rPr lang="tr-TR" sz="2000" b="1" dirty="0">
                <a:solidFill>
                  <a:srgbClr val="E61F4F"/>
                </a:solidFill>
              </a:rPr>
              <a:t>YANLIŞ!</a:t>
            </a:r>
            <a:endParaRPr lang="tr-TR" sz="2000" dirty="0">
              <a:solidFill>
                <a:srgbClr val="575757"/>
              </a:solidFill>
            </a:endParaRPr>
          </a:p>
          <a:p>
            <a:endParaRPr lang="tr-TR" sz="2000" dirty="0">
              <a:solidFill>
                <a:srgbClr val="575757"/>
              </a:solidFill>
            </a:endParaRPr>
          </a:p>
          <a:p>
            <a:r>
              <a:rPr lang="tr-TR" sz="2000" dirty="0">
                <a:solidFill>
                  <a:srgbClr val="575757"/>
                </a:solidFill>
              </a:rPr>
              <a:t>Sigara ruh sağlığımızı olumsuz etkiler.</a:t>
            </a: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132" y="1760434"/>
            <a:ext cx="4295831" cy="378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5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0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98403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31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2312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Yanlış bilinenler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494795" y="1760537"/>
            <a:ext cx="56797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575757"/>
                </a:solidFill>
              </a:rPr>
              <a:t>“Sigara dumanını içime çekmiyorum,</a:t>
            </a:r>
          </a:p>
          <a:p>
            <a:r>
              <a:rPr lang="tr-TR" sz="2000" b="1" dirty="0">
                <a:solidFill>
                  <a:srgbClr val="575757"/>
                </a:solidFill>
              </a:rPr>
              <a:t>bana bir zararı yok.” </a:t>
            </a:r>
            <a:r>
              <a:rPr lang="tr-TR" sz="2000" dirty="0">
                <a:solidFill>
                  <a:srgbClr val="575757"/>
                </a:solidFill>
              </a:rPr>
              <a:t>- </a:t>
            </a:r>
            <a:r>
              <a:rPr lang="tr-TR" sz="2000" b="1" dirty="0">
                <a:solidFill>
                  <a:srgbClr val="E61F4F"/>
                </a:solidFill>
              </a:rPr>
              <a:t>YANLIŞ!</a:t>
            </a:r>
            <a:endParaRPr lang="tr-TR" sz="2000" dirty="0">
              <a:solidFill>
                <a:srgbClr val="575757"/>
              </a:solidFill>
            </a:endParaRPr>
          </a:p>
          <a:p>
            <a:endParaRPr lang="tr-TR" sz="2000" dirty="0">
              <a:solidFill>
                <a:srgbClr val="575757"/>
              </a:solidFill>
            </a:endParaRPr>
          </a:p>
          <a:p>
            <a:r>
              <a:rPr lang="tr-TR" sz="2000" dirty="0">
                <a:solidFill>
                  <a:srgbClr val="575757"/>
                </a:solidFill>
              </a:rPr>
              <a:t>İçe çekilmeyen sigara dumanı da</a:t>
            </a:r>
          </a:p>
          <a:p>
            <a:r>
              <a:rPr lang="tr-TR" sz="2000" dirty="0">
                <a:solidFill>
                  <a:srgbClr val="575757"/>
                </a:solidFill>
              </a:rPr>
              <a:t>hastalıklara neden olmaktadır.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489879" y="3681308"/>
            <a:ext cx="5679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575757"/>
                </a:solidFill>
              </a:rPr>
              <a:t>“Hafif (</a:t>
            </a:r>
            <a:r>
              <a:rPr lang="tr-TR" sz="2000" b="1" dirty="0" err="1">
                <a:solidFill>
                  <a:srgbClr val="575757"/>
                </a:solidFill>
              </a:rPr>
              <a:t>light</a:t>
            </a:r>
            <a:r>
              <a:rPr lang="tr-TR" sz="2000" b="1" dirty="0">
                <a:solidFill>
                  <a:srgbClr val="575757"/>
                </a:solidFill>
              </a:rPr>
              <a:t>) sigara daha az zararlı.” </a:t>
            </a:r>
            <a:r>
              <a:rPr lang="tr-TR" sz="2000" dirty="0">
                <a:solidFill>
                  <a:srgbClr val="575757"/>
                </a:solidFill>
              </a:rPr>
              <a:t>- </a:t>
            </a:r>
            <a:r>
              <a:rPr lang="tr-TR" sz="2000" b="1" dirty="0">
                <a:solidFill>
                  <a:srgbClr val="E61F4F"/>
                </a:solidFill>
              </a:rPr>
              <a:t>YANLIŞ!</a:t>
            </a:r>
            <a:endParaRPr lang="tr-TR" sz="2000" dirty="0">
              <a:solidFill>
                <a:srgbClr val="575757"/>
              </a:solidFill>
            </a:endParaRPr>
          </a:p>
          <a:p>
            <a:endParaRPr lang="tr-TR" sz="2000" dirty="0">
              <a:solidFill>
                <a:srgbClr val="575757"/>
              </a:solidFill>
            </a:endParaRPr>
          </a:p>
          <a:p>
            <a:r>
              <a:rPr lang="tr-TR" sz="2000" dirty="0">
                <a:solidFill>
                  <a:srgbClr val="575757"/>
                </a:solidFill>
              </a:rPr>
              <a:t>Nikotin oranı aynıdır.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132" y="1760434"/>
            <a:ext cx="4295831" cy="378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7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0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32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4232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/>
              <a:t>Sigaraya hiç başlamamak için</a:t>
            </a:r>
          </a:p>
          <a:p>
            <a:r>
              <a:rPr lang="tr-TR" sz="4000" b="1" dirty="0"/>
              <a:t>ve başlamış olanların da </a:t>
            </a:r>
          </a:p>
          <a:p>
            <a:r>
              <a:rPr lang="tr-TR" sz="4000" b="1" dirty="0"/>
              <a:t>bırakması için “YAP!”</a:t>
            </a:r>
            <a:r>
              <a:rPr lang="tr-TR" sz="4000" b="1" dirty="0" err="1"/>
              <a:t>lar</a:t>
            </a:r>
            <a:endParaRPr lang="tr-TR" sz="4000" b="1" dirty="0"/>
          </a:p>
        </p:txBody>
      </p:sp>
      <p:grpSp>
        <p:nvGrpSpPr>
          <p:cNvPr id="36" name="Grup 35"/>
          <p:cNvGrpSpPr/>
          <p:nvPr/>
        </p:nvGrpSpPr>
        <p:grpSpPr>
          <a:xfrm>
            <a:off x="554927" y="2382881"/>
            <a:ext cx="2780677" cy="400110"/>
            <a:chOff x="554927" y="1881525"/>
            <a:chExt cx="2780677" cy="400110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25894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Sağlığının kıymetini bil!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554927" y="2834987"/>
            <a:ext cx="6287250" cy="369332"/>
            <a:chOff x="554927" y="2447025"/>
            <a:chExt cx="6287250" cy="369332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“Ben sigara içmiyorum.” cümlesini gururla söyle!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2" name="Grup 41"/>
          <p:cNvGrpSpPr/>
          <p:nvPr/>
        </p:nvGrpSpPr>
        <p:grpSpPr>
          <a:xfrm>
            <a:off x="554927" y="3274109"/>
            <a:ext cx="6287250" cy="369332"/>
            <a:chOff x="554927" y="2970954"/>
            <a:chExt cx="6287250" cy="369332"/>
          </a:xfrm>
        </p:grpSpPr>
        <p:sp>
          <p:nvSpPr>
            <p:cNvPr id="43" name="Dikdörtgen 42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Hayatına anlam katacak alışkanlıklar edin!</a:t>
              </a: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45" name="Grup 44"/>
          <p:cNvGrpSpPr/>
          <p:nvPr/>
        </p:nvGrpSpPr>
        <p:grpSpPr>
          <a:xfrm>
            <a:off x="554927" y="3718271"/>
            <a:ext cx="6287250" cy="369332"/>
            <a:chOff x="554927" y="2970954"/>
            <a:chExt cx="6287250" cy="369332"/>
          </a:xfrm>
        </p:grpSpPr>
        <p:sp>
          <p:nvSpPr>
            <p:cNvPr id="46" name="Dikdörtgen 45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Kronik baş ağrıları</a:t>
              </a:r>
            </a:p>
          </p:txBody>
        </p:sp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48" name="Grup 47"/>
          <p:cNvGrpSpPr/>
          <p:nvPr/>
        </p:nvGrpSpPr>
        <p:grpSpPr>
          <a:xfrm>
            <a:off x="554927" y="4130036"/>
            <a:ext cx="6287250" cy="369332"/>
            <a:chOff x="554927" y="2970954"/>
            <a:chExt cx="6287250" cy="369332"/>
          </a:xfrm>
        </p:grpSpPr>
        <p:sp>
          <p:nvSpPr>
            <p:cNvPr id="49" name="Dikdörtgen 48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Gerektiğinde “Hayır!” demeyi bil!</a:t>
              </a:r>
            </a:p>
          </p:txBody>
        </p:sp>
        <p:pic>
          <p:nvPicPr>
            <p:cNvPr id="50" name="Resim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51" name="Grup 50"/>
          <p:cNvGrpSpPr/>
          <p:nvPr/>
        </p:nvGrpSpPr>
        <p:grpSpPr>
          <a:xfrm>
            <a:off x="554927" y="4560404"/>
            <a:ext cx="6287250" cy="369332"/>
            <a:chOff x="554927" y="2970954"/>
            <a:chExt cx="6287250" cy="369332"/>
          </a:xfrm>
        </p:grpSpPr>
        <p:sp>
          <p:nvSpPr>
            <p:cNvPr id="52" name="Dikdörtgen 51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Spor yap!</a:t>
              </a:r>
            </a:p>
          </p:txBody>
        </p:sp>
        <p:pic>
          <p:nvPicPr>
            <p:cNvPr id="53" name="Resim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792" y="1471574"/>
            <a:ext cx="4354848" cy="43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5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33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4232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/>
              <a:t>Sigaraya hiç başlamamak için</a:t>
            </a:r>
          </a:p>
          <a:p>
            <a:r>
              <a:rPr lang="tr-TR" sz="4000" b="1" dirty="0"/>
              <a:t>ve başlamış olanların da </a:t>
            </a:r>
          </a:p>
          <a:p>
            <a:r>
              <a:rPr lang="tr-TR" sz="4000" b="1" dirty="0"/>
              <a:t>bırakması için “YAP!”</a:t>
            </a:r>
            <a:r>
              <a:rPr lang="tr-TR" sz="4000" b="1" dirty="0" err="1"/>
              <a:t>lar</a:t>
            </a:r>
            <a:endParaRPr lang="tr-TR" sz="4000" b="1" dirty="0"/>
          </a:p>
        </p:txBody>
      </p:sp>
      <p:grpSp>
        <p:nvGrpSpPr>
          <p:cNvPr id="36" name="Grup 35"/>
          <p:cNvGrpSpPr/>
          <p:nvPr/>
        </p:nvGrpSpPr>
        <p:grpSpPr>
          <a:xfrm>
            <a:off x="554927" y="2281757"/>
            <a:ext cx="1919608" cy="400110"/>
            <a:chOff x="554927" y="1881525"/>
            <a:chExt cx="1919608" cy="400110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17283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Sağlıklı beslen!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554927" y="2577936"/>
            <a:ext cx="6287250" cy="369332"/>
            <a:chOff x="554927" y="2447025"/>
            <a:chExt cx="6287250" cy="369332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Stresle başa çıkmak için yöntemler geliştir!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2" name="Grup 41"/>
          <p:cNvGrpSpPr/>
          <p:nvPr/>
        </p:nvGrpSpPr>
        <p:grpSpPr>
          <a:xfrm>
            <a:off x="554927" y="2887736"/>
            <a:ext cx="6287250" cy="369332"/>
            <a:chOff x="554927" y="2970954"/>
            <a:chExt cx="6287250" cy="369332"/>
          </a:xfrm>
        </p:grpSpPr>
        <p:sp>
          <p:nvSpPr>
            <p:cNvPr id="43" name="Dikdörtgen 42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Sorunlarınla yüzleş!</a:t>
              </a: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45" name="Grup 44"/>
          <p:cNvGrpSpPr/>
          <p:nvPr/>
        </p:nvGrpSpPr>
        <p:grpSpPr>
          <a:xfrm>
            <a:off x="554927" y="3223564"/>
            <a:ext cx="6287250" cy="646331"/>
            <a:chOff x="554927" y="2970954"/>
            <a:chExt cx="6287250" cy="646331"/>
          </a:xfrm>
        </p:grpSpPr>
        <p:sp>
          <p:nvSpPr>
            <p:cNvPr id="46" name="Dikdörtgen 45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Sigaranın sorunlarını çözemeyeceğini, aksine yeni sorunlar çıkaracağını aklında tut!</a:t>
              </a:r>
            </a:p>
          </p:txBody>
        </p:sp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48" name="Grup 47"/>
          <p:cNvGrpSpPr/>
          <p:nvPr/>
        </p:nvGrpSpPr>
        <p:grpSpPr>
          <a:xfrm>
            <a:off x="554927" y="3802842"/>
            <a:ext cx="6287250" cy="369332"/>
            <a:chOff x="554927" y="2970954"/>
            <a:chExt cx="6287250" cy="369332"/>
          </a:xfrm>
        </p:grpSpPr>
        <p:sp>
          <p:nvSpPr>
            <p:cNvPr id="49" name="Dikdörtgen 48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Parana sahip çık!</a:t>
              </a:r>
            </a:p>
          </p:txBody>
        </p:sp>
        <p:pic>
          <p:nvPicPr>
            <p:cNvPr id="50" name="Resim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51" name="Grup 50"/>
          <p:cNvGrpSpPr/>
          <p:nvPr/>
        </p:nvGrpSpPr>
        <p:grpSpPr>
          <a:xfrm>
            <a:off x="554927" y="4126858"/>
            <a:ext cx="6287250" cy="369332"/>
            <a:chOff x="554927" y="2970954"/>
            <a:chExt cx="6287250" cy="369332"/>
          </a:xfrm>
        </p:grpSpPr>
        <p:sp>
          <p:nvSpPr>
            <p:cNvPr id="52" name="Dikdörtgen 51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Emeğine ve emeğinin getirisine saygı duy!</a:t>
              </a:r>
            </a:p>
          </p:txBody>
        </p:sp>
        <p:pic>
          <p:nvPicPr>
            <p:cNvPr id="53" name="Resim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792" y="1471574"/>
            <a:ext cx="4354848" cy="4364213"/>
          </a:xfrm>
          <a:prstGeom prst="rect">
            <a:avLst/>
          </a:prstGeom>
        </p:spPr>
      </p:pic>
      <p:grpSp>
        <p:nvGrpSpPr>
          <p:cNvPr id="30" name="Grup 29"/>
          <p:cNvGrpSpPr/>
          <p:nvPr/>
        </p:nvGrpSpPr>
        <p:grpSpPr>
          <a:xfrm>
            <a:off x="554927" y="4488676"/>
            <a:ext cx="6287250" cy="646331"/>
            <a:chOff x="554927" y="2970954"/>
            <a:chExt cx="6287250" cy="646331"/>
          </a:xfrm>
        </p:grpSpPr>
        <p:sp>
          <p:nvSpPr>
            <p:cNvPr id="31" name="Dikdörtgen 30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“Zararın neresinden dönülse kârdır.” de ve sigara içmekten kendini kurtar!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75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34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4508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Sigarayı bırakmanın</a:t>
            </a:r>
          </a:p>
          <a:p>
            <a:r>
              <a:rPr lang="tr-TR" sz="6000" b="1" dirty="0"/>
              <a:t>önündeki engeller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60537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7" name="Grup 16"/>
          <p:cNvGrpSpPr/>
          <p:nvPr/>
        </p:nvGrpSpPr>
        <p:grpSpPr>
          <a:xfrm>
            <a:off x="554927" y="2327091"/>
            <a:ext cx="5871040" cy="400110"/>
            <a:chOff x="554927" y="1881525"/>
            <a:chExt cx="5871040" cy="400110"/>
          </a:xfrm>
        </p:grpSpPr>
        <p:sp>
          <p:nvSpPr>
            <p:cNvPr id="18" name="Metin kutusu 17"/>
            <p:cNvSpPr txBox="1"/>
            <p:nvPr/>
          </p:nvSpPr>
          <p:spPr>
            <a:xfrm>
              <a:off x="746177" y="1881525"/>
              <a:ext cx="56797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Nikotin yüksek oranda bağımlılık yapar. 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0" name="Grup 19"/>
          <p:cNvGrpSpPr/>
          <p:nvPr/>
        </p:nvGrpSpPr>
        <p:grpSpPr>
          <a:xfrm>
            <a:off x="554927" y="2935994"/>
            <a:ext cx="5871040" cy="707886"/>
            <a:chOff x="554927" y="1881525"/>
            <a:chExt cx="5871040" cy="707886"/>
          </a:xfrm>
        </p:grpSpPr>
        <p:sp>
          <p:nvSpPr>
            <p:cNvPr id="21" name="Metin kutusu 20"/>
            <p:cNvSpPr txBox="1"/>
            <p:nvPr/>
          </p:nvSpPr>
          <p:spPr>
            <a:xfrm>
              <a:off x="746177" y="1881525"/>
              <a:ext cx="56797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Bırakmaya çalışan kullanıcıların en az yarısı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tekrar kullanma isteği duyar.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9" name="Grup 28"/>
          <p:cNvGrpSpPr/>
          <p:nvPr/>
        </p:nvGrpSpPr>
        <p:grpSpPr>
          <a:xfrm>
            <a:off x="544020" y="3810857"/>
            <a:ext cx="5871040" cy="707886"/>
            <a:chOff x="554927" y="1881525"/>
            <a:chExt cx="5871040" cy="707886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56797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Kullanıcıların çoğu sigarasız bir hayatı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hayal etmekte zorlanırlar. 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318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35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4508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Sigarayı bırakmanın</a:t>
            </a:r>
          </a:p>
          <a:p>
            <a:r>
              <a:rPr lang="tr-TR" sz="6000" b="1" dirty="0"/>
              <a:t>önündeki engeller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60537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7" name="Grup 16"/>
          <p:cNvGrpSpPr/>
          <p:nvPr/>
        </p:nvGrpSpPr>
        <p:grpSpPr>
          <a:xfrm>
            <a:off x="554927" y="2327091"/>
            <a:ext cx="5871040" cy="707886"/>
            <a:chOff x="554927" y="1881525"/>
            <a:chExt cx="5871040" cy="707886"/>
          </a:xfrm>
        </p:grpSpPr>
        <p:sp>
          <p:nvSpPr>
            <p:cNvPr id="18" name="Metin kutusu 17"/>
            <p:cNvSpPr txBox="1"/>
            <p:nvPr/>
          </p:nvSpPr>
          <p:spPr>
            <a:xfrm>
              <a:off x="746177" y="1881525"/>
              <a:ext cx="56797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Bazı kullanıcılar tek başlarına yardımsız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bırakabileceklerini düşünürler. 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0" name="Grup 19"/>
          <p:cNvGrpSpPr/>
          <p:nvPr/>
        </p:nvGrpSpPr>
        <p:grpSpPr>
          <a:xfrm>
            <a:off x="554927" y="3115137"/>
            <a:ext cx="5871040" cy="707886"/>
            <a:chOff x="554927" y="1881525"/>
            <a:chExt cx="5871040" cy="707886"/>
          </a:xfrm>
        </p:grpSpPr>
        <p:sp>
          <p:nvSpPr>
            <p:cNvPr id="21" name="Metin kutusu 20"/>
            <p:cNvSpPr txBox="1"/>
            <p:nvPr/>
          </p:nvSpPr>
          <p:spPr>
            <a:xfrm>
              <a:off x="746177" y="1881525"/>
              <a:ext cx="56797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Bazı kullanıcılar olumsuz duygularla baş etme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stratejileriyle ilgili sınırlı birikime sahiptirler.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9" name="Grup 28"/>
          <p:cNvGrpSpPr/>
          <p:nvPr/>
        </p:nvGrpSpPr>
        <p:grpSpPr>
          <a:xfrm>
            <a:off x="544020" y="3933078"/>
            <a:ext cx="5871040" cy="1015663"/>
            <a:chOff x="554927" y="1881525"/>
            <a:chExt cx="5871040" cy="1015663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56797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Bazı kullanıcılar sigaranın sebep olduğu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riskleri tam olarak algılayamamakta ve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gerçeği kabullenememektedirler.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61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36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4508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Sigarayı bırakmanın</a:t>
            </a:r>
          </a:p>
          <a:p>
            <a:r>
              <a:rPr lang="tr-TR" sz="6000" b="1" dirty="0"/>
              <a:t>önündeki engeller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60537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7" name="Grup 16"/>
          <p:cNvGrpSpPr/>
          <p:nvPr/>
        </p:nvGrpSpPr>
        <p:grpSpPr>
          <a:xfrm>
            <a:off x="554927" y="2327091"/>
            <a:ext cx="5871040" cy="1323439"/>
            <a:chOff x="554927" y="1881525"/>
            <a:chExt cx="5871040" cy="1323439"/>
          </a:xfrm>
        </p:grpSpPr>
        <p:sp>
          <p:nvSpPr>
            <p:cNvPr id="18" name="Metin kutusu 17"/>
            <p:cNvSpPr txBox="1"/>
            <p:nvPr/>
          </p:nvSpPr>
          <p:spPr>
            <a:xfrm>
              <a:off x="746177" y="1881525"/>
              <a:ext cx="56797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Pek çok sigara bırakma girişiminde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bulunmuş ve yeniden başlamış insan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özgüvenini kaybetmekte ve yeniden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bırakma girişimine cesaret edememektedir.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9" name="Grup 28"/>
          <p:cNvGrpSpPr/>
          <p:nvPr/>
        </p:nvGrpSpPr>
        <p:grpSpPr>
          <a:xfrm>
            <a:off x="544020" y="3650530"/>
            <a:ext cx="5871040" cy="1323439"/>
            <a:chOff x="554927" y="1881525"/>
            <a:chExt cx="5871040" cy="1323439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56797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Bazı kullanıcılar sigarayı bırakmanın çok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kolay olduğuna dolayısıyla bununla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uğraşmaya gerek olmadığına dair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yanlış bir anlayışa sahiptirler.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537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kdörtgen 16"/>
          <p:cNvSpPr/>
          <p:nvPr/>
        </p:nvSpPr>
        <p:spPr>
          <a:xfrm flipH="1">
            <a:off x="-1588" y="0"/>
            <a:ext cx="12193587" cy="6858000"/>
          </a:xfrm>
          <a:prstGeom prst="rect">
            <a:avLst/>
          </a:prstGeom>
          <a:blipFill dpi="0" rotWithShape="1">
            <a:blip r:embed="rId3"/>
            <a:srcRect/>
            <a:stretch>
              <a:fillRect t="-18000" b="-3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-11112" y="0"/>
            <a:ext cx="12212637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4" y="578386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578386"/>
            <a:ext cx="88585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Sigarayı bıraktıktan sonra...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1077141" y="1594049"/>
            <a:ext cx="7225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Sigarayı bırakmak için kanser ya da kalp hastası olmayı beklerseniz,</a:t>
            </a:r>
          </a:p>
          <a:p>
            <a:r>
              <a:rPr lang="tr-TR" sz="20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vücudunuzun kendini tamir etmesi için pek fazla vakti olmayacaktır. 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37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54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9" grpId="0" animBg="1"/>
      <p:bldP spid="13" grpId="0" animBg="1"/>
      <p:bldP spid="14" grpId="0"/>
      <p:bldP spid="15" grpId="0" animBg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64000" t="-21000" r="-16000" b="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2978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dirty="0" err="1"/>
              <a:t>Sigarayı</a:t>
            </a:r>
            <a:r>
              <a:rPr lang="de-DE" sz="6000" b="1" dirty="0"/>
              <a:t> </a:t>
            </a:r>
            <a:r>
              <a:rPr lang="de-DE" sz="6000" b="1" dirty="0" err="1"/>
              <a:t>bıraktıktan</a:t>
            </a:r>
            <a:endParaRPr lang="de-DE" sz="6000" b="1" dirty="0"/>
          </a:p>
          <a:p>
            <a:r>
              <a:rPr lang="de-DE" sz="6000" b="1" dirty="0" err="1"/>
              <a:t>sonra</a:t>
            </a:r>
            <a:r>
              <a:rPr lang="de-DE" sz="6000" b="1" dirty="0"/>
              <a:t>...</a:t>
            </a:r>
            <a:endParaRPr lang="tr-TR" sz="6000" b="1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38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5" name="Grup 24"/>
          <p:cNvGrpSpPr/>
          <p:nvPr/>
        </p:nvGrpSpPr>
        <p:grpSpPr>
          <a:xfrm>
            <a:off x="554927" y="2450072"/>
            <a:ext cx="6792416" cy="400110"/>
            <a:chOff x="554927" y="1881525"/>
            <a:chExt cx="6792416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66011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20 dakika sonra nabız ve hızlı soluk alıp verme normale döner. 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3083990"/>
            <a:ext cx="6655840" cy="400110"/>
            <a:chOff x="554927" y="1881525"/>
            <a:chExt cx="6655840" cy="400110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64645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8 saat sonra kandaki oksijen düzeyi normal seviyesine döner. 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554927" y="3714857"/>
            <a:ext cx="5124395" cy="400110"/>
            <a:chOff x="554927" y="1881525"/>
            <a:chExt cx="5124395" cy="400110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49331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24 saat sonra </a:t>
              </a:r>
              <a:r>
                <a:rPr lang="tr-TR" sz="2000" dirty="0" err="1">
                  <a:solidFill>
                    <a:srgbClr val="575757"/>
                  </a:solidFill>
                </a:rPr>
                <a:t>karbonmonoksit</a:t>
              </a:r>
              <a:r>
                <a:rPr lang="tr-TR" sz="2000" dirty="0">
                  <a:solidFill>
                    <a:srgbClr val="575757"/>
                  </a:solidFill>
                </a:rPr>
                <a:t> vücuttan atılır. 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4335667"/>
            <a:ext cx="4755063" cy="707886"/>
            <a:chOff x="554927" y="1881525"/>
            <a:chExt cx="4755063" cy="707886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45638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48 saat sonra artan nikotin düzeyi ve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azalan tat ve koku duyusu normale döner. 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435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64000" t="-21000" r="-16000" b="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2978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dirty="0" err="1"/>
              <a:t>Sigarayı</a:t>
            </a:r>
            <a:r>
              <a:rPr lang="de-DE" sz="6000" b="1" dirty="0"/>
              <a:t> </a:t>
            </a:r>
            <a:r>
              <a:rPr lang="de-DE" sz="6000" b="1" dirty="0" err="1"/>
              <a:t>bıraktıktan</a:t>
            </a:r>
            <a:endParaRPr lang="de-DE" sz="6000" b="1" dirty="0"/>
          </a:p>
          <a:p>
            <a:r>
              <a:rPr lang="de-DE" sz="6000" b="1" dirty="0" err="1"/>
              <a:t>sonra</a:t>
            </a:r>
            <a:r>
              <a:rPr lang="de-DE" sz="6000" b="1" dirty="0"/>
              <a:t>...</a:t>
            </a:r>
            <a:endParaRPr lang="tr-TR" sz="6000" b="1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39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5" name="Grup 24"/>
          <p:cNvGrpSpPr/>
          <p:nvPr/>
        </p:nvGrpSpPr>
        <p:grpSpPr>
          <a:xfrm>
            <a:off x="554927" y="2450072"/>
            <a:ext cx="6916384" cy="400110"/>
            <a:chOff x="554927" y="1881525"/>
            <a:chExt cx="6916384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6" y="1881525"/>
              <a:ext cx="67251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72 saat sonra soluk alıp vermek kolaylaşır, enerji düzeyi artar. 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2947614"/>
            <a:ext cx="6785043" cy="707886"/>
            <a:chOff x="554927" y="1881525"/>
            <a:chExt cx="6785043" cy="707886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65937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2-12 hafta sonra vücuttaki dolaşım düzelir, yürürken meydana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gelen yorulma ve tıkanmalar azalır. 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554927" y="3734072"/>
            <a:ext cx="6821014" cy="707886"/>
            <a:chOff x="554927" y="1881525"/>
            <a:chExt cx="6821014" cy="707886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6629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3-9 ay sonra akciğer performansı  % 5 ile % 10 artar. Kısa süreli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ve hırıltılı soluk almalar düzelir.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4530239"/>
            <a:ext cx="6419878" cy="400110"/>
            <a:chOff x="554927" y="1881525"/>
            <a:chExt cx="6419878" cy="400110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6228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12 ay sonra kalp hastalıklarına yakalanma riski  % 50 azalır. 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587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 flipH="1">
            <a:off x="-11112" y="0"/>
            <a:ext cx="12212637" cy="6858000"/>
          </a:xfrm>
          <a:prstGeom prst="rect">
            <a:avLst/>
          </a:prstGeom>
          <a:blipFill dpi="0" rotWithShape="1">
            <a:blip r:embed="rId3"/>
            <a:srcRect/>
            <a:stretch>
              <a:fillRect t="-8000" b="-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bject 2"/>
          <p:cNvSpPr/>
          <p:nvPr/>
        </p:nvSpPr>
        <p:spPr>
          <a:xfrm>
            <a:off x="0" y="0"/>
            <a:ext cx="12204814" cy="6819900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4" y="1089898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1089898"/>
            <a:ext cx="31269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>
                <a:solidFill>
                  <a:srgbClr val="E61F4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Maalesef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1077141" y="2105561"/>
            <a:ext cx="33984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Sigara dünyada en yaygın</a:t>
            </a:r>
          </a:p>
          <a:p>
            <a:r>
              <a:rPr lang="tr-TR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kullanılan, sağlığa zararlı</a:t>
            </a:r>
          </a:p>
          <a:p>
            <a:r>
              <a:rPr lang="tr-TR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bağımlılık yapıcı</a:t>
            </a:r>
          </a:p>
          <a:p>
            <a:r>
              <a:rPr lang="tr-TR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maddedir.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807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3" grpId="0" animBg="1"/>
      <p:bldP spid="14" grpId="0"/>
      <p:bldP spid="15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97000" t="-21000" r="-50000" b="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2978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dirty="0" err="1"/>
              <a:t>Sigarayı</a:t>
            </a:r>
            <a:r>
              <a:rPr lang="de-DE" sz="6000" b="1" dirty="0"/>
              <a:t> </a:t>
            </a:r>
            <a:r>
              <a:rPr lang="de-DE" sz="6000" b="1" dirty="0" err="1"/>
              <a:t>bıraktıktan</a:t>
            </a:r>
            <a:endParaRPr lang="de-DE" sz="6000" b="1" dirty="0"/>
          </a:p>
          <a:p>
            <a:r>
              <a:rPr lang="de-DE" sz="6000" b="1" dirty="0" err="1"/>
              <a:t>sonra</a:t>
            </a:r>
            <a:r>
              <a:rPr lang="de-DE" sz="6000" b="1" dirty="0"/>
              <a:t>...</a:t>
            </a:r>
            <a:endParaRPr lang="tr-TR" sz="6000" b="1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40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5" name="Grup 24"/>
          <p:cNvGrpSpPr/>
          <p:nvPr/>
        </p:nvGrpSpPr>
        <p:grpSpPr>
          <a:xfrm>
            <a:off x="554927" y="2450072"/>
            <a:ext cx="6916384" cy="400110"/>
            <a:chOff x="554927" y="1881525"/>
            <a:chExt cx="6916384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6" y="1881525"/>
              <a:ext cx="67251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12-36 ay sonra mesane kanserine yakalanma riski  % 50 azalır. 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2947614"/>
            <a:ext cx="6284136" cy="707886"/>
            <a:chOff x="554927" y="1881525"/>
            <a:chExt cx="6284136" cy="707886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60928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5 yıl sonra kalp krizi ve solunum yollarıyla ilgili kanserlere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yakalanma riski %50 azalır. 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554927" y="3734072"/>
            <a:ext cx="6477715" cy="1015663"/>
            <a:chOff x="554927" y="1881525"/>
            <a:chExt cx="6477715" cy="1015663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628646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10-15 yıl sonra kalp krizi geçirme olasılığı sigara içmeyenler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ile aynı seviyeye iner ve akciğer kanserine yakalanma riski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içenlere göre yarı yarıya azalır.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kdörtgen 16"/>
          <p:cNvSpPr/>
          <p:nvPr/>
        </p:nvSpPr>
        <p:spPr>
          <a:xfrm flipH="1">
            <a:off x="-11112" y="0"/>
            <a:ext cx="12212637" cy="6858000"/>
          </a:xfrm>
          <a:prstGeom prst="rect">
            <a:avLst/>
          </a:prstGeom>
          <a:blipFill dpi="0" rotWithShape="1">
            <a:blip r:embed="rId3"/>
            <a:srcRect/>
            <a:stretch>
              <a:fillRect l="-22000" t="-9000" b="-4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4" y="1089898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1089898"/>
            <a:ext cx="260673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>
                <a:solidFill>
                  <a:srgbClr val="E61F4F"/>
                </a:solidFill>
              </a:rPr>
              <a:t>Sigarayı </a:t>
            </a:r>
          </a:p>
          <a:p>
            <a:r>
              <a:rPr lang="tr-TR" sz="4000" b="1" dirty="0">
                <a:solidFill>
                  <a:srgbClr val="E61F4F"/>
                </a:solidFill>
              </a:rPr>
              <a:t>bırakmanın</a:t>
            </a:r>
          </a:p>
          <a:p>
            <a:r>
              <a:rPr lang="tr-TR" sz="4000" b="1" dirty="0">
                <a:solidFill>
                  <a:srgbClr val="E61F4F"/>
                </a:solidFill>
              </a:rPr>
              <a:t>önündeki</a:t>
            </a:r>
          </a:p>
          <a:p>
            <a:r>
              <a:rPr lang="tr-TR" sz="4000" b="1" dirty="0">
                <a:solidFill>
                  <a:srgbClr val="E61F4F"/>
                </a:solidFill>
              </a:rPr>
              <a:t>engeller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1005714" y="3721254"/>
            <a:ext cx="3388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231F20"/>
                </a:solidFill>
              </a:rPr>
              <a:t>Sigaraya başlamak kolaydır</a:t>
            </a:r>
          </a:p>
          <a:p>
            <a:r>
              <a:rPr lang="tr-TR" sz="2000" dirty="0">
                <a:solidFill>
                  <a:srgbClr val="231F20"/>
                </a:solidFill>
              </a:rPr>
              <a:t>fakat sigarayı bırakmak zordur. </a:t>
            </a:r>
          </a:p>
          <a:p>
            <a:r>
              <a:rPr lang="tr-TR" sz="2000" dirty="0">
                <a:solidFill>
                  <a:srgbClr val="231F20"/>
                </a:solidFill>
              </a:rPr>
              <a:t>Çünkü...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41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607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  <p:bldP spid="13" grpId="0" animBg="1"/>
      <p:bldP spid="14" grpId="0"/>
      <p:bldP spid="15" grpId="0" animBg="1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42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4974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/>
              <a:t>Ebeveynler çocuklarını tütün </a:t>
            </a:r>
          </a:p>
          <a:p>
            <a:r>
              <a:rPr lang="tr-TR" sz="4000" b="1" dirty="0"/>
              <a:t>bağımlılığından </a:t>
            </a:r>
          </a:p>
          <a:p>
            <a:r>
              <a:rPr lang="tr-TR" sz="4000" b="1" dirty="0"/>
              <a:t>nasıl koruyabilirler?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2286805"/>
            <a:ext cx="7423003" cy="1323439"/>
            <a:chOff x="554927" y="1881525"/>
            <a:chExt cx="7423003" cy="1323439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317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Sigara kullanan birinden çocuğunuzun yanında bahsederken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“Ne yapsın, çok derdi var!”, “Sıkıntısı var da ondan içiyor.”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gibi insanın stresliyken sigara kullanması normalmiş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havası veren cümleler kurmamaya özen gösterin.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607579"/>
            <a:ext cx="6287250" cy="923330"/>
            <a:chOff x="554927" y="2970954"/>
            <a:chExt cx="6287250" cy="923330"/>
          </a:xfrm>
        </p:grpSpPr>
        <p:sp>
          <p:nvSpPr>
            <p:cNvPr id="41" name="Dikdörtgen 40"/>
            <p:cNvSpPr/>
            <p:nvPr/>
          </p:nvSpPr>
          <p:spPr>
            <a:xfrm>
              <a:off x="746177" y="2970954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Çocuğunuzla tütün maddeleri kullanımı konusunda bir defaya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mahsus değil, düzenli olarak konuşmalar yapın. Zaman içerisinde yaşına uygun hatırlatma ve uyarılar gerekli olacaktır. 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43" name="Oval 6"/>
          <p:cNvSpPr>
            <a:spLocks noChangeArrowheads="1"/>
          </p:cNvSpPr>
          <p:nvPr/>
        </p:nvSpPr>
        <p:spPr bwMode="auto">
          <a:xfrm>
            <a:off x="9401297" y="1667429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18000" t="-1000" r="-18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3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43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4974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/>
              <a:t>Ebeveynler çocuklarını tütün </a:t>
            </a:r>
          </a:p>
          <a:p>
            <a:r>
              <a:rPr lang="tr-TR" sz="4000" b="1" dirty="0"/>
              <a:t>bağımlılığından </a:t>
            </a:r>
          </a:p>
          <a:p>
            <a:r>
              <a:rPr lang="tr-TR" sz="4000" b="1" dirty="0"/>
              <a:t>nasıl koruyabilirler?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2286805"/>
            <a:ext cx="7423003" cy="1015663"/>
            <a:chOff x="554927" y="1881525"/>
            <a:chExt cx="7423003" cy="1015663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317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Özellikle sigara kullanmaya akran baskısıyla başlandığını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ona anlatın ve arkadaşları sigara teklif ederse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ne cevap verebileceğini konuşun.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325167"/>
            <a:ext cx="6287250" cy="646331"/>
            <a:chOff x="554927" y="2970954"/>
            <a:chExt cx="6287250" cy="646331"/>
          </a:xfrm>
        </p:grpSpPr>
        <p:sp>
          <p:nvSpPr>
            <p:cNvPr id="41" name="Dikdörtgen 40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Öncelikle çocuğunuzun yanında veya sizi görebileceği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bir mesafede asla sigara içmeyin.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43" name="Oval 6"/>
          <p:cNvSpPr>
            <a:spLocks noChangeArrowheads="1"/>
          </p:cNvSpPr>
          <p:nvPr/>
        </p:nvSpPr>
        <p:spPr bwMode="auto">
          <a:xfrm>
            <a:off x="9401297" y="1667429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82000" t="-1000" r="-14000" b="-36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9" name="Grup 18"/>
          <p:cNvGrpSpPr/>
          <p:nvPr/>
        </p:nvGrpSpPr>
        <p:grpSpPr>
          <a:xfrm>
            <a:off x="554927" y="4022696"/>
            <a:ext cx="6287250" cy="646331"/>
            <a:chOff x="554927" y="2970954"/>
            <a:chExt cx="6287250" cy="646331"/>
          </a:xfrm>
        </p:grpSpPr>
        <p:sp>
          <p:nvSpPr>
            <p:cNvPr id="20" name="Dikdörtgen 19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Çocuğunuzun dumandan etkilenerek pasif </a:t>
              </a:r>
              <a:r>
                <a:rPr lang="tr-TR" dirty="0" err="1">
                  <a:solidFill>
                    <a:srgbClr val="575757"/>
                  </a:solidFill>
                </a:rPr>
                <a:t>etkilenim</a:t>
              </a:r>
              <a:r>
                <a:rPr lang="tr-TR" dirty="0">
                  <a:solidFill>
                    <a:srgbClr val="575757"/>
                  </a:solidFill>
                </a:rPr>
                <a:t> altında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olmasına meydan vermeyin.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484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44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4974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/>
              <a:t>Ebeveynler çocuklarını tütün </a:t>
            </a:r>
          </a:p>
          <a:p>
            <a:r>
              <a:rPr lang="tr-TR" sz="4000" b="1" dirty="0"/>
              <a:t>bağımlılığından </a:t>
            </a:r>
          </a:p>
          <a:p>
            <a:r>
              <a:rPr lang="tr-TR" sz="4000" b="1" dirty="0"/>
              <a:t>nasıl koruyabilirler?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2286805"/>
            <a:ext cx="7423003" cy="923330"/>
            <a:chOff x="554927" y="1881525"/>
            <a:chExt cx="7423003" cy="92333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317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Çocuğunuz kaç yaşında olursa olsun, sigara paketlerini,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tütün ürünlerini, nargile vb. maddeleri, kül tablalarını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göz önünde bulundurmayın.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325167"/>
            <a:ext cx="6287250" cy="369332"/>
            <a:chOff x="554927" y="2970954"/>
            <a:chExt cx="6287250" cy="369332"/>
          </a:xfrm>
        </p:grpSpPr>
        <p:sp>
          <p:nvSpPr>
            <p:cNvPr id="41" name="Dikdörtgen 40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Evinizde kimsenin sigara içmesine müsaade etmeyin.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43" name="Oval 6"/>
          <p:cNvSpPr>
            <a:spLocks noChangeArrowheads="1"/>
          </p:cNvSpPr>
          <p:nvPr/>
        </p:nvSpPr>
        <p:spPr bwMode="auto">
          <a:xfrm>
            <a:off x="9401297" y="1667429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38000" t="-2000" r="-58000" b="-49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9" name="Grup 18"/>
          <p:cNvGrpSpPr/>
          <p:nvPr/>
        </p:nvGrpSpPr>
        <p:grpSpPr>
          <a:xfrm>
            <a:off x="554927" y="3787737"/>
            <a:ext cx="6287250" cy="646331"/>
            <a:chOff x="554927" y="2970954"/>
            <a:chExt cx="6287250" cy="646331"/>
          </a:xfrm>
        </p:grpSpPr>
        <p:sp>
          <p:nvSpPr>
            <p:cNvPr id="20" name="Dikdörtgen 19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Eviniz dışındaki ortak yaşam alanlarında da sigara içmeyin ve içtirmeyin.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41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45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4974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/>
              <a:t>Ebeveynler çocuklarını tütün </a:t>
            </a:r>
          </a:p>
          <a:p>
            <a:r>
              <a:rPr lang="tr-TR" sz="4000" b="1" dirty="0"/>
              <a:t>bağımlılığından </a:t>
            </a:r>
          </a:p>
          <a:p>
            <a:r>
              <a:rPr lang="tr-TR" sz="4000" b="1" dirty="0"/>
              <a:t>nasıl koruyabilirler?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2286805"/>
            <a:ext cx="8748464" cy="1754326"/>
            <a:chOff x="554927" y="1881525"/>
            <a:chExt cx="8748464" cy="175432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855721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Mutlaka kurallarınız olsun ancak bu kuralların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çocuğunuzun yaşına ve ihtiyaçlarına uygun olmasına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dikkat edin. (Gerekli esnekliği göstermemeniz,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çocuğunuzun size kendi farklılığını ve özgür olma ihtiyacını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göstermeye çalışmasına ve hoşlanmayacağınız hareketler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sergilemesine sebep olabilir.)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43" name="Oval 6"/>
          <p:cNvSpPr>
            <a:spLocks noChangeArrowheads="1"/>
          </p:cNvSpPr>
          <p:nvPr/>
        </p:nvSpPr>
        <p:spPr bwMode="auto">
          <a:xfrm>
            <a:off x="9401297" y="1667429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2000" t="-1000" r="-2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9" name="Grup 18"/>
          <p:cNvGrpSpPr/>
          <p:nvPr/>
        </p:nvGrpSpPr>
        <p:grpSpPr>
          <a:xfrm>
            <a:off x="554927" y="4281763"/>
            <a:ext cx="6287250" cy="646331"/>
            <a:chOff x="554927" y="2970954"/>
            <a:chExt cx="6287250" cy="646331"/>
          </a:xfrm>
        </p:grpSpPr>
        <p:sp>
          <p:nvSpPr>
            <p:cNvPr id="20" name="Dikdörtgen 19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Çocuğunuz hangi yaşta olursa olsun, ona sigaranın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uzun vadeli zararları kadar kısa vadeli zararlarını da anlatın.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108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ikdörtgen 22"/>
          <p:cNvSpPr/>
          <p:nvPr/>
        </p:nvSpPr>
        <p:spPr>
          <a:xfrm flipH="1">
            <a:off x="-11112" y="0"/>
            <a:ext cx="12212637" cy="6858000"/>
          </a:xfrm>
          <a:prstGeom prst="rect">
            <a:avLst/>
          </a:prstGeom>
          <a:blipFill dpi="0" rotWithShape="0">
            <a:blip r:embed="rId3"/>
            <a:srcRect/>
            <a:stretch>
              <a:fillRect t="-8000" b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/>
          <p:cNvSpPr/>
          <p:nvPr/>
        </p:nvSpPr>
        <p:spPr>
          <a:xfrm flipH="1">
            <a:off x="0" y="17454"/>
            <a:ext cx="12212637" cy="6858000"/>
          </a:xfrm>
          <a:prstGeom prst="rect">
            <a:avLst/>
          </a:prstGeom>
          <a:solidFill>
            <a:srgbClr val="E61F4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46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214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>
                <a:solidFill>
                  <a:schemeClr val="bg1"/>
                </a:solidFill>
              </a:rPr>
              <a:t>Çocuklarınızla aranızda </a:t>
            </a:r>
          </a:p>
          <a:p>
            <a:r>
              <a:rPr lang="tr-TR" sz="4000" b="1" dirty="0">
                <a:solidFill>
                  <a:schemeClr val="bg1"/>
                </a:solidFill>
              </a:rPr>
              <a:t>güçlü bir bağ oluşturmak…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708258" y="2359121"/>
            <a:ext cx="8557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Çocuklarınızla küçük yaşlardan itibaren güçlü bir ilişki geliştirmeli, </a:t>
            </a:r>
          </a:p>
          <a:p>
            <a:r>
              <a:rPr lang="tr-TR" sz="2000" dirty="0">
                <a:solidFill>
                  <a:schemeClr val="bg1"/>
                </a:solidFill>
              </a:rPr>
              <a:t>aranızda kuvvetli bağlar oluşturmaya gayret etmelisiniz. </a:t>
            </a:r>
          </a:p>
          <a:p>
            <a:r>
              <a:rPr lang="tr-TR" sz="2000" dirty="0">
                <a:solidFill>
                  <a:schemeClr val="bg1"/>
                </a:solidFill>
              </a:rPr>
              <a:t>Bu, çocuklarınız hayatın dalgalı denizlerinde yol alırken onları dalgaların </a:t>
            </a:r>
          </a:p>
          <a:p>
            <a:r>
              <a:rPr lang="tr-TR" sz="2000" dirty="0">
                <a:solidFill>
                  <a:schemeClr val="bg1"/>
                </a:solidFill>
              </a:rPr>
              <a:t>arasından çekip çıkartacaktır. 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497092" y="2467782"/>
            <a:ext cx="184150" cy="179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11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3" grpId="0" animBg="1"/>
      <p:bldP spid="15" grpId="0" animBg="1"/>
      <p:bldP spid="26" grpId="0" animBg="1"/>
      <p:bldP spid="2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ikdörtgen 22"/>
          <p:cNvSpPr/>
          <p:nvPr/>
        </p:nvSpPr>
        <p:spPr>
          <a:xfrm flipH="1">
            <a:off x="-11112" y="0"/>
            <a:ext cx="12212637" cy="6858000"/>
          </a:xfrm>
          <a:prstGeom prst="rect">
            <a:avLst/>
          </a:prstGeom>
          <a:blipFill dpi="0" rotWithShape="0">
            <a:blip r:embed="rId3"/>
            <a:srcRect/>
            <a:stretch>
              <a:fillRect t="-8000" b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/>
          <p:cNvSpPr/>
          <p:nvPr/>
        </p:nvSpPr>
        <p:spPr>
          <a:xfrm flipH="1">
            <a:off x="0" y="17454"/>
            <a:ext cx="12212637" cy="6858000"/>
          </a:xfrm>
          <a:prstGeom prst="rect">
            <a:avLst/>
          </a:prstGeom>
          <a:solidFill>
            <a:srgbClr val="E61F4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47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214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>
                <a:solidFill>
                  <a:schemeClr val="bg1"/>
                </a:solidFill>
              </a:rPr>
              <a:t>Çocuklarınızla aranızda </a:t>
            </a:r>
          </a:p>
          <a:p>
            <a:r>
              <a:rPr lang="tr-TR" sz="4000" b="1" dirty="0">
                <a:solidFill>
                  <a:schemeClr val="bg1"/>
                </a:solidFill>
              </a:rPr>
              <a:t>güçlü bir bağ oluşturmak…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708258" y="2359121"/>
            <a:ext cx="8557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Çocuklarınızla her gün düzenli sohbet etmeyi âdet hâline getirin.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708258" y="2791261"/>
            <a:ext cx="8557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Çocuklarınıza fikirlerini sorun ve cevaplarını dikkatle dinleyin.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719370" y="3196609"/>
            <a:ext cx="8557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Çocuklarınıza karşı objektif olmaya, onları yargılamadan, suçlamadan </a:t>
            </a:r>
          </a:p>
          <a:p>
            <a:r>
              <a:rPr lang="tr-TR" sz="2000" dirty="0">
                <a:solidFill>
                  <a:schemeClr val="bg1"/>
                </a:solidFill>
              </a:rPr>
              <a:t>dinlemeye gayret edin.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730482" y="3914384"/>
            <a:ext cx="8557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Çocuklarınızla kurduğunuz iletişimin sadece onları azarlamak, eleştirmek veya </a:t>
            </a:r>
          </a:p>
          <a:p>
            <a:r>
              <a:rPr lang="tr-TR" sz="2000" dirty="0">
                <a:solidFill>
                  <a:schemeClr val="bg1"/>
                </a:solidFill>
              </a:rPr>
              <a:t>tavsiye vermekten ibaret olmamasına özen gösterin.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497092" y="2467782"/>
            <a:ext cx="184150" cy="179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97092" y="2894680"/>
            <a:ext cx="184150" cy="179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497092" y="3297361"/>
            <a:ext cx="184150" cy="179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497092" y="4033881"/>
            <a:ext cx="184150" cy="179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315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3" grpId="0" animBg="1"/>
      <p:bldP spid="15" grpId="0" animBg="1"/>
      <p:bldP spid="26" grpId="0" animBg="1"/>
      <p:bldP spid="2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ikdörtgen 22"/>
          <p:cNvSpPr/>
          <p:nvPr/>
        </p:nvSpPr>
        <p:spPr>
          <a:xfrm flipH="1">
            <a:off x="-11112" y="0"/>
            <a:ext cx="12212637" cy="6858000"/>
          </a:xfrm>
          <a:prstGeom prst="rect">
            <a:avLst/>
          </a:prstGeom>
          <a:blipFill dpi="0" rotWithShape="0">
            <a:blip r:embed="rId3"/>
            <a:srcRect/>
            <a:stretch>
              <a:fillRect t="-8000" b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/>
          <p:cNvSpPr/>
          <p:nvPr/>
        </p:nvSpPr>
        <p:spPr>
          <a:xfrm flipH="1">
            <a:off x="0" y="17454"/>
            <a:ext cx="12212637" cy="6858000"/>
          </a:xfrm>
          <a:prstGeom prst="rect">
            <a:avLst/>
          </a:prstGeom>
          <a:solidFill>
            <a:srgbClr val="E61F4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48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214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>
                <a:solidFill>
                  <a:schemeClr val="bg1"/>
                </a:solidFill>
              </a:rPr>
              <a:t>Çocuklarınızla aranızda </a:t>
            </a:r>
          </a:p>
          <a:p>
            <a:r>
              <a:rPr lang="tr-TR" sz="4000" b="1" dirty="0">
                <a:solidFill>
                  <a:schemeClr val="bg1"/>
                </a:solidFill>
              </a:rPr>
              <a:t>güçlü bir bağ oluşturmak…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697146" y="2359121"/>
            <a:ext cx="8557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Çocuklarınızla birlikte yeterli zaman geçirin ve kendilerini hayatınızın bir parçası </a:t>
            </a:r>
          </a:p>
          <a:p>
            <a:r>
              <a:rPr lang="tr-TR" sz="2000" dirty="0">
                <a:solidFill>
                  <a:schemeClr val="bg1"/>
                </a:solidFill>
              </a:rPr>
              <a:t>olarak hissetmelerini sağlayın.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708258" y="3136752"/>
            <a:ext cx="8557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Çocuğunuzu üzgün veya kırgın gördüğünüzde bu durumu görmezlikten </a:t>
            </a:r>
          </a:p>
          <a:p>
            <a:r>
              <a:rPr lang="tr-TR" sz="2000" dirty="0">
                <a:solidFill>
                  <a:schemeClr val="bg1"/>
                </a:solidFill>
              </a:rPr>
              <a:t>gelmeyin ve neyi olduğunu sorarak onunla ilgilenin.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719370" y="3914384"/>
            <a:ext cx="8557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Çocuğunuzla kurduğunuz iletişimde onu destekleyen ve kendisini iyi hissetmesine </a:t>
            </a:r>
          </a:p>
          <a:p>
            <a:r>
              <a:rPr lang="tr-TR" sz="2000" dirty="0">
                <a:solidFill>
                  <a:schemeClr val="bg1"/>
                </a:solidFill>
              </a:rPr>
              <a:t>yardımcı olan kelimelere yer verin.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497092" y="2467782"/>
            <a:ext cx="184150" cy="179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97092" y="3249612"/>
            <a:ext cx="184150" cy="179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497092" y="4028035"/>
            <a:ext cx="184150" cy="179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398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3" grpId="0" animBg="1"/>
      <p:bldP spid="15" grpId="0" animBg="1"/>
      <p:bldP spid="26" grpId="0" animBg="1"/>
      <p:bldP spid="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ikdörtgen 22"/>
          <p:cNvSpPr/>
          <p:nvPr/>
        </p:nvSpPr>
        <p:spPr>
          <a:xfrm flipH="1">
            <a:off x="-11112" y="0"/>
            <a:ext cx="12212637" cy="6858000"/>
          </a:xfrm>
          <a:prstGeom prst="rect">
            <a:avLst/>
          </a:prstGeom>
          <a:blipFill dpi="0" rotWithShape="0">
            <a:blip r:embed="rId3"/>
            <a:srcRect/>
            <a:stretch>
              <a:fillRect t="-8000" b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/>
          <p:cNvSpPr/>
          <p:nvPr/>
        </p:nvSpPr>
        <p:spPr>
          <a:xfrm flipH="1">
            <a:off x="0" y="17454"/>
            <a:ext cx="12212637" cy="6858000"/>
          </a:xfrm>
          <a:prstGeom prst="rect">
            <a:avLst/>
          </a:prstGeom>
          <a:solidFill>
            <a:srgbClr val="E61F4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49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214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>
                <a:solidFill>
                  <a:schemeClr val="bg1"/>
                </a:solidFill>
              </a:rPr>
              <a:t>Çocuklarınızla aranızda </a:t>
            </a:r>
          </a:p>
          <a:p>
            <a:r>
              <a:rPr lang="tr-TR" sz="4000" b="1" dirty="0">
                <a:solidFill>
                  <a:schemeClr val="bg1"/>
                </a:solidFill>
              </a:rPr>
              <a:t>güçlü bir bağ oluşturmak…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697146" y="2250969"/>
            <a:ext cx="9347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Çocuklarınızla küçük yaşlardan itibaren sağlıklarını korumalarının ve zararlı maddelerden uzak durmalarının önemi ve gerekliliği konusunda konuşmalar yapın.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708259" y="2958855"/>
            <a:ext cx="8557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Ebeveyn olarak doğru birer örnek olun.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719371" y="3355187"/>
            <a:ext cx="855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Alkole veya maddeye başvurmaksızın nasıl problem çözüleceği, stresle nasıl başa </a:t>
            </a:r>
          </a:p>
          <a:p>
            <a:r>
              <a:rPr lang="tr-TR" sz="2000" dirty="0">
                <a:solidFill>
                  <a:schemeClr val="bg1"/>
                </a:solidFill>
              </a:rPr>
              <a:t>çıkılacağı, nasıl mutlu </a:t>
            </a:r>
            <a:r>
              <a:rPr lang="tr-TR" sz="2000" dirty="0" err="1">
                <a:solidFill>
                  <a:schemeClr val="bg1"/>
                </a:solidFill>
              </a:rPr>
              <a:t>olunacağı,nasıl</a:t>
            </a:r>
            <a:r>
              <a:rPr lang="tr-TR" sz="2000" dirty="0">
                <a:solidFill>
                  <a:schemeClr val="bg1"/>
                </a:solidFill>
              </a:rPr>
              <a:t> eğlenileceği konularında </a:t>
            </a:r>
          </a:p>
          <a:p>
            <a:r>
              <a:rPr lang="tr-TR" sz="2000" dirty="0">
                <a:solidFill>
                  <a:schemeClr val="bg1"/>
                </a:solidFill>
              </a:rPr>
              <a:t>doğru bir model olmaya gayret edin.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730483" y="4367722"/>
            <a:ext cx="8557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Çocuğunuzun cebine asla ihtiyacından daha fazla harçlık koymayın.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730483" y="4767182"/>
            <a:ext cx="8557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Çocuğunuzun boş zamanlarını geçirebileceği bir uğraşı olmasını sağlayın.</a:t>
            </a:r>
          </a:p>
        </p:txBody>
      </p:sp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503238" y="4897438"/>
            <a:ext cx="192087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08000" y="4892676"/>
            <a:ext cx="184150" cy="179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508000" y="4487328"/>
            <a:ext cx="184150" cy="179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503238" y="3480716"/>
            <a:ext cx="184150" cy="179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497092" y="3073401"/>
            <a:ext cx="184150" cy="179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497092" y="2361292"/>
            <a:ext cx="184150" cy="179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528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3" grpId="0" animBg="1"/>
      <p:bldP spid="15" grpId="0" animBg="1"/>
      <p:bldP spid="26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8531719" y="-3175"/>
            <a:ext cx="3660281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332" h="6874776">
                <a:moveTo>
                  <a:pt x="451" y="0"/>
                </a:moveTo>
                <a:lnTo>
                  <a:pt x="2341061" y="0"/>
                </a:lnTo>
                <a:lnTo>
                  <a:pt x="4435332" y="6858000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542371" y="3287190"/>
            <a:ext cx="41415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Bağımlı olan genç parasının önemli bir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kısmını dumana yatırmış olur. Bağımlı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kişi kendine zarar verdiği gibi</a:t>
            </a:r>
          </a:p>
          <a:p>
            <a:r>
              <a:rPr lang="tr-TR" sz="2000" dirty="0">
                <a:solidFill>
                  <a:srgbClr val="575757"/>
                </a:solidFill>
              </a:rPr>
              <a:t>çevresine de zarar verir. 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5422027" y="578386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5742498" y="898858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11000" t="-26000" r="-14000" b="-17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62959" y="3388567"/>
            <a:ext cx="179388" cy="179388"/>
          </a:xfrm>
          <a:prstGeom prst="ellipse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356650" y="616800"/>
            <a:ext cx="179388" cy="179388"/>
          </a:xfrm>
          <a:prstGeom prst="ellipse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362959" y="1126879"/>
            <a:ext cx="179388" cy="179388"/>
          </a:xfrm>
          <a:prstGeom prst="ellipse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362959" y="1951074"/>
            <a:ext cx="179388" cy="179388"/>
          </a:xfrm>
          <a:prstGeom prst="ellipse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536062" y="505994"/>
            <a:ext cx="4157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Bağımlıların yaşadığı tam bir esarettir. </a:t>
            </a:r>
          </a:p>
        </p:txBody>
      </p:sp>
      <p:sp>
        <p:nvSpPr>
          <p:cNvPr id="24" name="Metin kutusu 23"/>
          <p:cNvSpPr txBox="1"/>
          <p:nvPr/>
        </p:nvSpPr>
        <p:spPr>
          <a:xfrm>
            <a:off x="542371" y="1018731"/>
            <a:ext cx="38824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Onlar sigara gibi küçük bir nesnenin</a:t>
            </a:r>
          </a:p>
          <a:p>
            <a:r>
              <a:rPr lang="tr-TR" sz="2000" dirty="0">
                <a:solidFill>
                  <a:srgbClr val="575757"/>
                </a:solidFill>
              </a:rPr>
              <a:t>güdümüne girmiş olurlar.</a:t>
            </a:r>
          </a:p>
        </p:txBody>
      </p:sp>
      <p:sp>
        <p:nvSpPr>
          <p:cNvPr id="25" name="Metin kutusu 24"/>
          <p:cNvSpPr txBox="1"/>
          <p:nvPr/>
        </p:nvSpPr>
        <p:spPr>
          <a:xfrm>
            <a:off x="542371" y="1859783"/>
            <a:ext cx="38628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Özgürlükleri kısıtlanmış olur. Sigara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bulamadıklarında huysuz olurlar.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Arkadaşlarından zamanla sigara</a:t>
            </a:r>
          </a:p>
          <a:p>
            <a:r>
              <a:rPr lang="tr-TR" sz="2000" dirty="0">
                <a:solidFill>
                  <a:srgbClr val="575757"/>
                </a:solidFill>
              </a:rPr>
              <a:t>dilenir hale gelirler. </a:t>
            </a:r>
          </a:p>
        </p:txBody>
      </p:sp>
    </p:spTree>
    <p:extLst>
      <p:ext uri="{BB962C8B-B14F-4D97-AF65-F5344CB8AC3E}">
        <p14:creationId xmlns:p14="http://schemas.microsoft.com/office/powerpoint/2010/main" val="255217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16" grpId="0"/>
      <p:bldP spid="17" grpId="0" animBg="1"/>
      <p:bldP spid="18" grpId="0" animBg="1"/>
      <p:bldP spid="7" grpId="0" animBg="1"/>
      <p:bldP spid="20" grpId="0" animBg="1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>
              <a:alphaModFix amt="92000"/>
            </a:blip>
            <a:srcRect/>
            <a:stretch>
              <a:fillRect l="-48000" r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24577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Sınırlar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50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5" name="Grup 24"/>
          <p:cNvGrpSpPr/>
          <p:nvPr/>
        </p:nvGrpSpPr>
        <p:grpSpPr>
          <a:xfrm>
            <a:off x="554927" y="1723646"/>
            <a:ext cx="6916384" cy="400110"/>
            <a:chOff x="554927" y="1881525"/>
            <a:chExt cx="6916384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6" y="1881525"/>
              <a:ext cx="67251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Her çocuğun sınırlarını bilmeye ihtiyacı vardır.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2278372"/>
            <a:ext cx="4443120" cy="400110"/>
            <a:chOff x="554927" y="1881525"/>
            <a:chExt cx="4443120" cy="400110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42518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Sınırlar çocuğun kapasitesini aşmamalı.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554927" y="2848042"/>
            <a:ext cx="4814375" cy="400110"/>
            <a:chOff x="554927" y="1881525"/>
            <a:chExt cx="4814375" cy="400110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46231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Koyduğunuz sınırlar açık ve anlaşılır olmalı.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3416259"/>
            <a:ext cx="5043284" cy="707886"/>
            <a:chOff x="554927" y="1881525"/>
            <a:chExt cx="5043284" cy="707886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48520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Kurallarınız çocuğa ne yapmamasını söylediği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kadar ne yapması gerektiğini de söylemeli.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40610" y="4231875"/>
            <a:ext cx="4740444" cy="707886"/>
            <a:chOff x="554927" y="1881525"/>
            <a:chExt cx="4740444" cy="707886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45491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Sınırlarınız geniş olsun ama bunları tutarlı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ve “deliksiz” tutun.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468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51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38622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Ya içiyorsa?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1991150"/>
            <a:ext cx="8748464" cy="400110"/>
            <a:chOff x="554927" y="1881525"/>
            <a:chExt cx="8748464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8557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000" dirty="0">
                  <a:solidFill>
                    <a:srgbClr val="575757"/>
                  </a:solidFill>
                </a:rPr>
                <a:t>Sakin olun ve ani tepki vermekten kaçının.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554927" y="2580282"/>
            <a:ext cx="6287250" cy="923330"/>
            <a:chOff x="554927" y="2970954"/>
            <a:chExt cx="6287250" cy="923330"/>
          </a:xfrm>
        </p:grpSpPr>
        <p:sp>
          <p:nvSpPr>
            <p:cNvPr id="20" name="Dikdörtgen 19"/>
            <p:cNvSpPr/>
            <p:nvPr/>
          </p:nvSpPr>
          <p:spPr>
            <a:xfrm>
              <a:off x="746177" y="2970954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Eğer onu sigara içerken yakalarsanız sükûnetinizi koruyun ve zarar verici davranışlardan uzak durun. Sadece elindeki sigarayı alın ve söndürüp atın. Paketin gerisini de size vermesini isteyin. 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7634285" y="581749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7954756" y="902221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49000" t="-92000" r="-53000" b="-60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4" name="Grup 23"/>
          <p:cNvGrpSpPr/>
          <p:nvPr/>
        </p:nvGrpSpPr>
        <p:grpSpPr>
          <a:xfrm>
            <a:off x="554927" y="3633700"/>
            <a:ext cx="7478028" cy="646331"/>
            <a:chOff x="554927" y="2970954"/>
            <a:chExt cx="7478028" cy="646331"/>
          </a:xfrm>
        </p:grpSpPr>
        <p:sp>
          <p:nvSpPr>
            <p:cNvPr id="25" name="Dikdörtgen 24"/>
            <p:cNvSpPr/>
            <p:nvPr/>
          </p:nvSpPr>
          <p:spPr>
            <a:xfrm>
              <a:off x="746177" y="2970954"/>
              <a:ext cx="72867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Öncelikle sigarayı nereden bulduğunu sorun.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Ancak asla arkadaşlarının ailelerini aramak gibi tehditler savurmayın. 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4359401"/>
            <a:ext cx="7478028" cy="646331"/>
            <a:chOff x="554927" y="2970954"/>
            <a:chExt cx="7478028" cy="646331"/>
          </a:xfrm>
        </p:grpSpPr>
        <p:sp>
          <p:nvSpPr>
            <p:cNvPr id="34" name="Dikdörtgen 33"/>
            <p:cNvSpPr/>
            <p:nvPr/>
          </p:nvSpPr>
          <p:spPr>
            <a:xfrm>
              <a:off x="746177" y="2970954"/>
              <a:ext cx="72867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Ona neden sigara içmek istediğini sorun. Arkadaş baskısı mı?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Daha havalı gözükme ihtiyacı mı? 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36" name="Metin kutusu 35"/>
          <p:cNvSpPr txBox="1"/>
          <p:nvPr/>
        </p:nvSpPr>
        <p:spPr>
          <a:xfrm>
            <a:off x="746177" y="1493299"/>
            <a:ext cx="4894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i="1" dirty="0">
                <a:solidFill>
                  <a:srgbClr val="575757"/>
                </a:solidFill>
              </a:rPr>
              <a:t>Çocuğunuzun sigara içtiğini fark ederseniz...</a:t>
            </a:r>
          </a:p>
        </p:txBody>
      </p:sp>
    </p:spTree>
    <p:extLst>
      <p:ext uri="{BB962C8B-B14F-4D97-AF65-F5344CB8AC3E}">
        <p14:creationId xmlns:p14="http://schemas.microsoft.com/office/powerpoint/2010/main" val="132197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22" grpId="0" animBg="1"/>
      <p:bldP spid="23" grpId="0" animBg="1"/>
      <p:bldP spid="3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52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38622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Ya içiyorsa?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1991150"/>
            <a:ext cx="8748464" cy="707886"/>
            <a:chOff x="554927" y="1881525"/>
            <a:chExt cx="8748464" cy="70788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85572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000" dirty="0">
                  <a:solidFill>
                    <a:srgbClr val="575757"/>
                  </a:solidFill>
                </a:rPr>
                <a:t>Sigaranın bağımlılık yapıcı bir madde </a:t>
              </a:r>
            </a:p>
            <a:p>
              <a:r>
                <a:rPr lang="fi-FI" sz="2000" dirty="0">
                  <a:solidFill>
                    <a:srgbClr val="575757"/>
                  </a:solidFill>
                </a:rPr>
                <a:t>olduğunu ve neden olacağı zararları</a:t>
              </a:r>
              <a:r>
                <a:rPr lang="tr-TR" sz="2000" dirty="0">
                  <a:solidFill>
                    <a:srgbClr val="575757"/>
                  </a:solidFill>
                </a:rPr>
                <a:t> </a:t>
              </a:r>
              <a:r>
                <a:rPr lang="fi-FI" sz="2000" dirty="0">
                  <a:solidFill>
                    <a:srgbClr val="575757"/>
                  </a:solidFill>
                </a:rPr>
                <a:t>ona anlatın. 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4" name="Grup 23"/>
          <p:cNvGrpSpPr/>
          <p:nvPr/>
        </p:nvGrpSpPr>
        <p:grpSpPr>
          <a:xfrm>
            <a:off x="554927" y="2877912"/>
            <a:ext cx="7478028" cy="646331"/>
            <a:chOff x="554927" y="2970954"/>
            <a:chExt cx="7478028" cy="646331"/>
          </a:xfrm>
        </p:grpSpPr>
        <p:sp>
          <p:nvSpPr>
            <p:cNvPr id="25" name="Dikdörtgen 24"/>
            <p:cNvSpPr/>
            <p:nvPr/>
          </p:nvSpPr>
          <p:spPr>
            <a:xfrm>
              <a:off x="746177" y="2970954"/>
              <a:ext cx="72867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Onu çok sevdiğinizi ve bu şekilde kendisine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zarar vermesini istemediğinizi belirtin. 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702624"/>
            <a:ext cx="7478028" cy="646331"/>
            <a:chOff x="554927" y="2970954"/>
            <a:chExt cx="7478028" cy="646331"/>
          </a:xfrm>
        </p:grpSpPr>
        <p:sp>
          <p:nvSpPr>
            <p:cNvPr id="34" name="Dikdörtgen 33"/>
            <p:cNvSpPr/>
            <p:nvPr/>
          </p:nvSpPr>
          <p:spPr>
            <a:xfrm>
              <a:off x="746177" y="2970954"/>
              <a:ext cx="72867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Unutmayın ki onu korkutarak sigarayı bıraktıramazsınız.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Tehdit ve korkutma onu sadece yalan söylemeye teşvik eder. 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36" name="Metin kutusu 35"/>
          <p:cNvSpPr txBox="1"/>
          <p:nvPr/>
        </p:nvSpPr>
        <p:spPr>
          <a:xfrm>
            <a:off x="746177" y="1493299"/>
            <a:ext cx="4894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i="1" dirty="0">
                <a:solidFill>
                  <a:srgbClr val="575757"/>
                </a:solidFill>
              </a:rPr>
              <a:t>Çocuğunuzun sigara içtiğini fark ederseniz...</a:t>
            </a:r>
          </a:p>
        </p:txBody>
      </p:sp>
      <p:sp>
        <p:nvSpPr>
          <p:cNvPr id="37" name="Oval 5"/>
          <p:cNvSpPr>
            <a:spLocks noChangeArrowheads="1"/>
          </p:cNvSpPr>
          <p:nvPr/>
        </p:nvSpPr>
        <p:spPr bwMode="auto">
          <a:xfrm>
            <a:off x="7634285" y="581749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8" name="Oval 6"/>
          <p:cNvSpPr>
            <a:spLocks noChangeArrowheads="1"/>
          </p:cNvSpPr>
          <p:nvPr/>
        </p:nvSpPr>
        <p:spPr bwMode="auto">
          <a:xfrm>
            <a:off x="7954756" y="902221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49000" t="-92000" r="-53000" b="-60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635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6" grpId="0"/>
      <p:bldP spid="37" grpId="0" animBg="1"/>
      <p:bldP spid="3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8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kdörtgen 18"/>
          <p:cNvSpPr/>
          <p:nvPr/>
        </p:nvSpPr>
        <p:spPr>
          <a:xfrm flipH="1">
            <a:off x="-11112" y="0"/>
            <a:ext cx="12212637" cy="6858000"/>
          </a:xfrm>
          <a:prstGeom prst="rect">
            <a:avLst/>
          </a:prstGeom>
          <a:blipFill dpi="0" rotWithShape="0">
            <a:blip r:embed="rId3"/>
            <a:srcRect/>
            <a:stretch>
              <a:fillRect l="-14000" t="-19000" b="-2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1A74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0" y="0"/>
            <a:ext cx="6097588" cy="6854825"/>
          </a:xfrm>
          <a:custGeom>
            <a:avLst/>
            <a:gdLst>
              <a:gd name="T0" fmla="*/ 2113 w 3841"/>
              <a:gd name="T1" fmla="*/ 0 h 4318"/>
              <a:gd name="T2" fmla="*/ 0 w 3841"/>
              <a:gd name="T3" fmla="*/ 0 h 4318"/>
              <a:gd name="T4" fmla="*/ 0 w 3841"/>
              <a:gd name="T5" fmla="*/ 4318 h 4318"/>
              <a:gd name="T6" fmla="*/ 3841 w 3841"/>
              <a:gd name="T7" fmla="*/ 4318 h 4318"/>
              <a:gd name="T8" fmla="*/ 3834 w 3841"/>
              <a:gd name="T9" fmla="*/ 4318 h 4318"/>
              <a:gd name="T10" fmla="*/ 2113 w 3841"/>
              <a:gd name="T11" fmla="*/ 0 h 4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1" h="4318">
                <a:moveTo>
                  <a:pt x="2113" y="0"/>
                </a:moveTo>
                <a:lnTo>
                  <a:pt x="0" y="0"/>
                </a:lnTo>
                <a:lnTo>
                  <a:pt x="0" y="4318"/>
                </a:lnTo>
                <a:lnTo>
                  <a:pt x="3841" y="4318"/>
                </a:lnTo>
                <a:lnTo>
                  <a:pt x="3834" y="4318"/>
                </a:lnTo>
                <a:lnTo>
                  <a:pt x="211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0" y="-6450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61F4F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 flipH="1" flipV="1">
            <a:off x="6340763" y="4829175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Resim 10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789" y="4987950"/>
            <a:ext cx="4500000" cy="1035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8766996" y="4026339"/>
            <a:ext cx="3120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teşekkür ederiz</a:t>
            </a:r>
            <a:endParaRPr lang="tr-TR" sz="3600" dirty="0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7914" y="1086914"/>
            <a:ext cx="843750" cy="1957500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7008831" y="1086914"/>
            <a:ext cx="4671472" cy="1761768"/>
            <a:chOff x="7008831" y="1805662"/>
            <a:chExt cx="4671472" cy="1761768"/>
          </a:xfrm>
        </p:grpSpPr>
        <p:sp>
          <p:nvSpPr>
            <p:cNvPr id="16" name="Metin kutusu 15"/>
            <p:cNvSpPr txBox="1"/>
            <p:nvPr/>
          </p:nvSpPr>
          <p:spPr>
            <a:xfrm>
              <a:off x="8837383" y="1805662"/>
              <a:ext cx="24200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chemeClr val="bg1"/>
                  </a:solidFill>
                </a:rPr>
                <a:t>sigara</a:t>
              </a:r>
            </a:p>
          </p:txBody>
        </p:sp>
        <p:sp>
          <p:nvSpPr>
            <p:cNvPr id="18" name="Metin kutusu 17"/>
            <p:cNvSpPr txBox="1"/>
            <p:nvPr/>
          </p:nvSpPr>
          <p:spPr>
            <a:xfrm>
              <a:off x="7008831" y="2736433"/>
              <a:ext cx="46714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4800" dirty="0">
                  <a:solidFill>
                    <a:schemeClr val="bg1"/>
                  </a:solidFill>
                </a:rPr>
                <a:t>vücudun</a:t>
              </a:r>
              <a:r>
                <a:rPr lang="tr-TR" sz="4800" b="1" dirty="0">
                  <a:solidFill>
                    <a:schemeClr val="bg1"/>
                  </a:solidFill>
                </a:rPr>
                <a:t> düşmanı</a:t>
              </a:r>
              <a:endParaRPr lang="tr-TR" sz="4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Resi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44" y="5505450"/>
            <a:ext cx="2733750" cy="102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4" grpId="0" animBg="1"/>
      <p:bldP spid="29" grpId="0" animBg="1"/>
      <p:bldP spid="25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32000" r="-6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315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Sigara nedir?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428077" y="1881525"/>
            <a:ext cx="35114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Sigara, </a:t>
            </a:r>
            <a:r>
              <a:rPr lang="tr-TR" sz="2000" b="1" dirty="0">
                <a:solidFill>
                  <a:srgbClr val="575757"/>
                </a:solidFill>
              </a:rPr>
              <a:t>4.000’den fazla kimyasal</a:t>
            </a:r>
          </a:p>
          <a:p>
            <a:r>
              <a:rPr lang="tr-TR" sz="2000" b="1" dirty="0">
                <a:solidFill>
                  <a:srgbClr val="575757"/>
                </a:solidFill>
              </a:rPr>
              <a:t>madde içeren</a:t>
            </a:r>
            <a:r>
              <a:rPr lang="tr-TR" sz="2000" dirty="0">
                <a:solidFill>
                  <a:srgbClr val="575757"/>
                </a:solidFill>
              </a:rPr>
              <a:t> ve nefes yoluyla</a:t>
            </a:r>
          </a:p>
          <a:p>
            <a:r>
              <a:rPr lang="tr-TR" sz="2000" dirty="0">
                <a:solidFill>
                  <a:srgbClr val="575757"/>
                </a:solidFill>
              </a:rPr>
              <a:t>çekilerek tüketilen bir</a:t>
            </a:r>
          </a:p>
          <a:p>
            <a:r>
              <a:rPr lang="tr-TR" sz="2000" b="1" dirty="0">
                <a:solidFill>
                  <a:srgbClr val="575757"/>
                </a:solidFill>
              </a:rPr>
              <a:t>tütün ürünüdür</a:t>
            </a:r>
            <a:r>
              <a:rPr lang="tr-TR" sz="2000" dirty="0">
                <a:solidFill>
                  <a:srgbClr val="575757"/>
                </a:solidFill>
              </a:rPr>
              <a:t>.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06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254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16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32000" r="-6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2647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Sigara neler yapar?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07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1881525"/>
            <a:ext cx="6936443" cy="707886"/>
            <a:chOff x="554927" y="1881525"/>
            <a:chExt cx="6936443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8" y="1881525"/>
              <a:ext cx="6745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Sigarayı ciğerlere çekerek kullanan bir kişi, her bir sigarada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ortalama 1 ila 2 mg kadar nikotin alır.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004745"/>
            <a:ext cx="6752369" cy="707886"/>
            <a:chOff x="554927" y="1881525"/>
            <a:chExt cx="6752369" cy="707886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8" y="1881525"/>
              <a:ext cx="65611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Nikotin deri yoluyla, ağzın içini kaplayan mukoza yardımıyla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veya içe çekilmesiyle ciğerler tarafından emilir.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4020407"/>
            <a:ext cx="6282101" cy="707886"/>
            <a:chOff x="554927" y="1881525"/>
            <a:chExt cx="6282101" cy="707886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60908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Beyin ve vücut üzerinde, bir kısmı henüz tespit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edilememiş karmaşık birtakım etkileri vardır.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710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32000" r="-6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2647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Sigara neler yapar?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08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1881525"/>
            <a:ext cx="6936443" cy="707886"/>
            <a:chOff x="554927" y="1881525"/>
            <a:chExt cx="6936443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8" y="1881525"/>
              <a:ext cx="6745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Nikotin yağ dokusunda biriktiğinden sigara bırakıldıktan sonra dahi vücuttan atılması çok uzun zaman alır.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004745"/>
            <a:ext cx="6752369" cy="707886"/>
            <a:chOff x="554927" y="1881525"/>
            <a:chExt cx="6752369" cy="707886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8" y="1881525"/>
              <a:ext cx="65611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Özellikle ergenlik döneminde fiziksel ve bilişsel gelişimi olumsuz etkiler.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4020407"/>
            <a:ext cx="6282101" cy="707886"/>
            <a:chOff x="554927" y="1881525"/>
            <a:chExt cx="6282101" cy="707886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60908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Bağımlılık yapma potansiyeli çok güçlüdür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ve bırakmak çok zordur.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107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Resim 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104" y="192598"/>
            <a:ext cx="1058054" cy="6472804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6994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Biraz kimyasal</a:t>
            </a:r>
          </a:p>
          <a:p>
            <a:r>
              <a:rPr lang="tr-TR" sz="6000" b="1" dirty="0"/>
              <a:t>konuşalım…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428077" y="2520868"/>
            <a:ext cx="4308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Sigaranın içinde bilinen ve bilinmeyen</a:t>
            </a:r>
          </a:p>
          <a:p>
            <a:r>
              <a:rPr lang="tr-TR" sz="2000" dirty="0">
                <a:solidFill>
                  <a:srgbClr val="575757"/>
                </a:solidFill>
              </a:rPr>
              <a:t>4.000’den fazla zehirli kimyasal madde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bulunmaktadır. Yanda bazıları yer alıyor.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E61F4F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E61F4F"/>
                    </a:solidFill>
                  </a:rPr>
                  <a:t>09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17" name="Metin kutusu 16"/>
          <p:cNvSpPr txBox="1"/>
          <p:nvPr/>
        </p:nvSpPr>
        <p:spPr>
          <a:xfrm>
            <a:off x="428077" y="3730308"/>
            <a:ext cx="34124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rgbClr val="575757"/>
                </a:solidFill>
              </a:rPr>
              <a:t>Hangisi nerelerde kullanılıyor?</a:t>
            </a:r>
          </a:p>
          <a:p>
            <a:r>
              <a:rPr lang="tr-TR" sz="2000" b="1" dirty="0">
                <a:solidFill>
                  <a:srgbClr val="575757"/>
                </a:solidFill>
              </a:rPr>
              <a:t>Araştırınız.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9254301" y="612844"/>
            <a:ext cx="2505074" cy="5632311"/>
            <a:chOff x="9254301" y="612844"/>
            <a:chExt cx="2505074" cy="5632311"/>
          </a:xfrm>
        </p:grpSpPr>
        <p:sp>
          <p:nvSpPr>
            <p:cNvPr id="3" name="Metin kutusu 2"/>
            <p:cNvSpPr txBox="1"/>
            <p:nvPr/>
          </p:nvSpPr>
          <p:spPr>
            <a:xfrm>
              <a:off x="9614301" y="612844"/>
              <a:ext cx="2145074" cy="5632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>
                  <a:solidFill>
                    <a:srgbClr val="E61F4F"/>
                  </a:solidFill>
                </a:rPr>
                <a:t>AKROLEİN</a:t>
              </a:r>
            </a:p>
            <a:p>
              <a:r>
                <a:rPr lang="tr-TR" b="1" dirty="0">
                  <a:solidFill>
                    <a:srgbClr val="E61F4F"/>
                  </a:solidFill>
                </a:rPr>
                <a:t>ARSENİK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AZOTOKSİT</a:t>
              </a:r>
            </a:p>
            <a:p>
              <a:r>
                <a:rPr lang="tr-TR" b="1" dirty="0">
                  <a:solidFill>
                    <a:srgbClr val="E61F4F"/>
                  </a:solidFill>
                </a:rPr>
                <a:t>AMONYAK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BENZEN</a:t>
              </a:r>
            </a:p>
            <a:p>
              <a:r>
                <a:rPr lang="tr-TR" b="1" dirty="0">
                  <a:solidFill>
                    <a:srgbClr val="E61F4F"/>
                  </a:solidFill>
                </a:rPr>
                <a:t>BÜTAN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ASETON</a:t>
              </a:r>
            </a:p>
            <a:p>
              <a:r>
                <a:rPr lang="tr-TR" b="1" dirty="0">
                  <a:solidFill>
                    <a:srgbClr val="E61F4F"/>
                  </a:solidFill>
                </a:rPr>
                <a:t>FORMALDEHİD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KADMİNYUM</a:t>
              </a:r>
            </a:p>
            <a:p>
              <a:r>
                <a:rPr lang="tr-TR" b="1" dirty="0">
                  <a:solidFill>
                    <a:srgbClr val="E61F4F"/>
                  </a:solidFill>
                </a:rPr>
                <a:t>KATRAN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HİDROJEN SİYANÜR</a:t>
              </a:r>
            </a:p>
            <a:p>
              <a:r>
                <a:rPr lang="tr-TR" b="1" dirty="0">
                  <a:solidFill>
                    <a:srgbClr val="E61F4F"/>
                  </a:solidFill>
                </a:rPr>
                <a:t>KARBON MONOKSİT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UÇUCU AMİNLER</a:t>
              </a:r>
            </a:p>
            <a:p>
              <a:r>
                <a:rPr lang="tr-TR" b="1" dirty="0">
                  <a:solidFill>
                    <a:srgbClr val="E61F4F"/>
                  </a:solidFill>
                </a:rPr>
                <a:t>METANOL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KURŞUN</a:t>
              </a:r>
            </a:p>
            <a:p>
              <a:r>
                <a:rPr lang="tr-TR" b="1" dirty="0">
                  <a:solidFill>
                    <a:srgbClr val="E61F4F"/>
                  </a:solidFill>
                </a:rPr>
                <a:t>TOLÜEN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NAFTALİN</a:t>
              </a:r>
            </a:p>
            <a:p>
              <a:r>
                <a:rPr lang="tr-TR" b="1" dirty="0">
                  <a:solidFill>
                    <a:srgbClr val="E61F4F"/>
                  </a:solidFill>
                </a:rPr>
                <a:t>RADON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TİNER</a:t>
              </a:r>
            </a:p>
            <a:p>
              <a:r>
                <a:rPr lang="tr-TR" b="1" dirty="0">
                  <a:solidFill>
                    <a:srgbClr val="E61F4F"/>
                  </a:solidFill>
                </a:rPr>
                <a:t>NİKOTİN</a:t>
              </a: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9254301" y="802809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Line 5"/>
            <p:cNvSpPr>
              <a:spLocks noChangeShapeType="1"/>
            </p:cNvSpPr>
            <p:nvPr/>
          </p:nvSpPr>
          <p:spPr bwMode="auto">
            <a:xfrm>
              <a:off x="9254301" y="1064266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" name="Line 5"/>
            <p:cNvSpPr>
              <a:spLocks noChangeShapeType="1"/>
            </p:cNvSpPr>
            <p:nvPr/>
          </p:nvSpPr>
          <p:spPr bwMode="auto">
            <a:xfrm>
              <a:off x="9254301" y="134310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Line 5"/>
            <p:cNvSpPr>
              <a:spLocks noChangeShapeType="1"/>
            </p:cNvSpPr>
            <p:nvPr/>
          </p:nvSpPr>
          <p:spPr bwMode="auto">
            <a:xfrm>
              <a:off x="9254301" y="1634718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Line 5"/>
            <p:cNvSpPr>
              <a:spLocks noChangeShapeType="1"/>
            </p:cNvSpPr>
            <p:nvPr/>
          </p:nvSpPr>
          <p:spPr bwMode="auto">
            <a:xfrm>
              <a:off x="9254301" y="190456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" name="Line 5"/>
            <p:cNvSpPr>
              <a:spLocks noChangeShapeType="1"/>
            </p:cNvSpPr>
            <p:nvPr/>
          </p:nvSpPr>
          <p:spPr bwMode="auto">
            <a:xfrm>
              <a:off x="9254301" y="216662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" name="Line 5"/>
            <p:cNvSpPr>
              <a:spLocks noChangeShapeType="1"/>
            </p:cNvSpPr>
            <p:nvPr/>
          </p:nvSpPr>
          <p:spPr bwMode="auto">
            <a:xfrm>
              <a:off x="9254301" y="2440061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Line 5"/>
            <p:cNvSpPr>
              <a:spLocks noChangeShapeType="1"/>
            </p:cNvSpPr>
            <p:nvPr/>
          </p:nvSpPr>
          <p:spPr bwMode="auto">
            <a:xfrm>
              <a:off x="9254301" y="2709907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Line 5"/>
            <p:cNvSpPr>
              <a:spLocks noChangeShapeType="1"/>
            </p:cNvSpPr>
            <p:nvPr/>
          </p:nvSpPr>
          <p:spPr bwMode="auto">
            <a:xfrm>
              <a:off x="9254301" y="299713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" name="Line 5"/>
            <p:cNvSpPr>
              <a:spLocks noChangeShapeType="1"/>
            </p:cNvSpPr>
            <p:nvPr/>
          </p:nvSpPr>
          <p:spPr bwMode="auto">
            <a:xfrm>
              <a:off x="9254301" y="3288748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" name="Line 5"/>
            <p:cNvSpPr>
              <a:spLocks noChangeShapeType="1"/>
            </p:cNvSpPr>
            <p:nvPr/>
          </p:nvSpPr>
          <p:spPr bwMode="auto">
            <a:xfrm>
              <a:off x="9254301" y="355859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Line 5"/>
            <p:cNvSpPr>
              <a:spLocks noChangeShapeType="1"/>
            </p:cNvSpPr>
            <p:nvPr/>
          </p:nvSpPr>
          <p:spPr bwMode="auto">
            <a:xfrm>
              <a:off x="9254301" y="382065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Line 5"/>
            <p:cNvSpPr>
              <a:spLocks noChangeShapeType="1"/>
            </p:cNvSpPr>
            <p:nvPr/>
          </p:nvSpPr>
          <p:spPr bwMode="auto">
            <a:xfrm>
              <a:off x="9254301" y="4095488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Line 5"/>
            <p:cNvSpPr>
              <a:spLocks noChangeShapeType="1"/>
            </p:cNvSpPr>
            <p:nvPr/>
          </p:nvSpPr>
          <p:spPr bwMode="auto">
            <a:xfrm>
              <a:off x="9254301" y="4357548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Line 5"/>
            <p:cNvSpPr>
              <a:spLocks noChangeShapeType="1"/>
            </p:cNvSpPr>
            <p:nvPr/>
          </p:nvSpPr>
          <p:spPr bwMode="auto">
            <a:xfrm>
              <a:off x="9254301" y="4647763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Line 5"/>
            <p:cNvSpPr>
              <a:spLocks noChangeShapeType="1"/>
            </p:cNvSpPr>
            <p:nvPr/>
          </p:nvSpPr>
          <p:spPr bwMode="auto">
            <a:xfrm>
              <a:off x="9254301" y="4917609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Line 5"/>
            <p:cNvSpPr>
              <a:spLocks noChangeShapeType="1"/>
            </p:cNvSpPr>
            <p:nvPr/>
          </p:nvSpPr>
          <p:spPr bwMode="auto">
            <a:xfrm>
              <a:off x="9254301" y="5196447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>
              <a:off x="9254301" y="5471283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" name="Line 5"/>
            <p:cNvSpPr>
              <a:spLocks noChangeShapeType="1"/>
            </p:cNvSpPr>
            <p:nvPr/>
          </p:nvSpPr>
          <p:spPr bwMode="auto">
            <a:xfrm>
              <a:off x="9254301" y="5749518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" name="Line 5"/>
            <p:cNvSpPr>
              <a:spLocks noChangeShapeType="1"/>
            </p:cNvSpPr>
            <p:nvPr/>
          </p:nvSpPr>
          <p:spPr bwMode="auto">
            <a:xfrm>
              <a:off x="9254301" y="6011578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41745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2783</Words>
  <Application>Microsoft Office PowerPoint</Application>
  <PresentationFormat>Özel</PresentationFormat>
  <Paragraphs>556</Paragraphs>
  <Slides>54</Slides>
  <Notes>42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54</vt:i4>
      </vt:variant>
    </vt:vector>
  </HeadingPairs>
  <TitlesOfParts>
    <vt:vector size="55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Hp_2</cp:lastModifiedBy>
  <cp:revision>207</cp:revision>
  <dcterms:created xsi:type="dcterms:W3CDTF">2016-11-17T08:54:28Z</dcterms:created>
  <dcterms:modified xsi:type="dcterms:W3CDTF">2021-09-17T06:48:17Z</dcterms:modified>
</cp:coreProperties>
</file>