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257" r:id="rId3"/>
    <p:sldId id="382" r:id="rId4"/>
    <p:sldId id="298" r:id="rId5"/>
    <p:sldId id="408" r:id="rId6"/>
    <p:sldId id="409" r:id="rId7"/>
    <p:sldId id="410" r:id="rId8"/>
    <p:sldId id="389" r:id="rId9"/>
    <p:sldId id="411" r:id="rId10"/>
    <p:sldId id="412" r:id="rId11"/>
    <p:sldId id="383" r:id="rId12"/>
    <p:sldId id="419" r:id="rId13"/>
    <p:sldId id="414" r:id="rId14"/>
    <p:sldId id="415" r:id="rId15"/>
    <p:sldId id="416" r:id="rId16"/>
    <p:sldId id="417" r:id="rId17"/>
    <p:sldId id="418" r:id="rId18"/>
    <p:sldId id="420" r:id="rId19"/>
    <p:sldId id="421" r:id="rId20"/>
    <p:sldId id="456" r:id="rId21"/>
    <p:sldId id="385" r:id="rId22"/>
    <p:sldId id="455" r:id="rId23"/>
    <p:sldId id="424" r:id="rId24"/>
    <p:sldId id="392" r:id="rId25"/>
    <p:sldId id="425" r:id="rId26"/>
    <p:sldId id="433" r:id="rId27"/>
    <p:sldId id="388" r:id="rId28"/>
    <p:sldId id="435" r:id="rId29"/>
    <p:sldId id="387" r:id="rId30"/>
    <p:sldId id="422" r:id="rId31"/>
    <p:sldId id="423" r:id="rId32"/>
    <p:sldId id="390" r:id="rId33"/>
    <p:sldId id="426" r:id="rId34"/>
    <p:sldId id="364" r:id="rId35"/>
    <p:sldId id="393" r:id="rId36"/>
    <p:sldId id="395" r:id="rId37"/>
    <p:sldId id="427" r:id="rId38"/>
    <p:sldId id="398" r:id="rId39"/>
    <p:sldId id="399" r:id="rId40"/>
    <p:sldId id="436" r:id="rId41"/>
    <p:sldId id="437" r:id="rId42"/>
    <p:sldId id="438" r:id="rId43"/>
    <p:sldId id="439" r:id="rId44"/>
    <p:sldId id="440" r:id="rId45"/>
    <p:sldId id="441" r:id="rId46"/>
    <p:sldId id="442" r:id="rId47"/>
    <p:sldId id="443" r:id="rId48"/>
    <p:sldId id="444" r:id="rId49"/>
    <p:sldId id="445" r:id="rId50"/>
    <p:sldId id="446" r:id="rId51"/>
    <p:sldId id="447" r:id="rId52"/>
    <p:sldId id="448" r:id="rId53"/>
    <p:sldId id="449" r:id="rId54"/>
    <p:sldId id="450" r:id="rId55"/>
    <p:sldId id="451" r:id="rId56"/>
    <p:sldId id="452" r:id="rId57"/>
    <p:sldId id="400" r:id="rId58"/>
    <p:sldId id="428" r:id="rId59"/>
    <p:sldId id="429" r:id="rId60"/>
    <p:sldId id="401" r:id="rId61"/>
    <p:sldId id="430" r:id="rId62"/>
    <p:sldId id="405" r:id="rId63"/>
    <p:sldId id="453" r:id="rId64"/>
    <p:sldId id="431" r:id="rId65"/>
    <p:sldId id="293" r:id="rId6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F4F"/>
    <a:srgbClr val="EE7430"/>
    <a:srgbClr val="BE1622"/>
    <a:srgbClr val="FAB529"/>
    <a:srgbClr val="DADADA"/>
    <a:srgbClr val="B2B2B2"/>
    <a:srgbClr val="231F20"/>
    <a:srgbClr val="D18D05"/>
    <a:srgbClr val="75246B"/>
    <a:srgbClr val="11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987" autoAdjust="0"/>
    <p:restoredTop sz="79633" autoAdjust="0"/>
  </p:normalViewPr>
  <p:slideViewPr>
    <p:cSldViewPr snapToGrid="0">
      <p:cViewPr>
        <p:scale>
          <a:sx n="98" d="100"/>
          <a:sy n="98" d="100"/>
        </p:scale>
        <p:origin x="-174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 sunudaki içeriğin daha ayrıntılı hâline Yeşilay tarafından yetişkinlere ve anne babalara yönelik hazırlanmış aşağıdaki kitapçıktan ulaşabilirsiniz: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Sonu,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Yeşilay Bilim Kurulu, 2016, İstanbul, Yeşilay TBM Alan Kitaplığı Dizisi No: 10.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602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14-15.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8429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14-15.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475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14-15.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2899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14-15.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8990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14-15.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0032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14-15.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3939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14-15.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7930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14-15.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9877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4.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9749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4.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425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7043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4.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4940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11-13.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9424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19-20.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6631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19-20.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5567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3241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19-20.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7538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6186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21.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3901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0770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986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7514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6768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8252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10370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7437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82491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1479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9057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14489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29112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2597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3.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39500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02214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7623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0943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74300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99310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8318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07706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52069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37983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505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3.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8489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90820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29-36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6761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47484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0419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22-27.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17419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28.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0524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28.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81001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28.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58255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 sunu Yeşilay tarafından yetişkinlere ve anne babalara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Sonu,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Yeşilay Bilim Kurulu, 2016, İstanbul, Yeşilay TBM Alan Kitaplığı Dizisi No: 10.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6906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8-10 ve 14.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8271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6-10.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5116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6-10.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644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Uyuşturucu Özgürlüğün Sonu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6-10.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3982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17.09.2021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1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1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1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1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4.emf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4.emf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image" Target="../media/image1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1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1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14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dörtgen 18"/>
          <p:cNvSpPr/>
          <p:nvPr/>
        </p:nvSpPr>
        <p:spPr>
          <a:xfrm>
            <a:off x="0" y="0"/>
            <a:ext cx="12191999" cy="6854825"/>
          </a:xfrm>
          <a:prstGeom prst="rect">
            <a:avLst/>
          </a:prstGeom>
          <a:blipFill dpi="0" rotWithShape="1">
            <a:blip r:embed="rId3"/>
            <a:srcRect/>
            <a:stretch>
              <a:fillRect l="-48000" t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E1622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1970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61F4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49802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0636502" y="5676774"/>
            <a:ext cx="1565330" cy="602840"/>
            <a:chOff x="10636502" y="5676774"/>
            <a:chExt cx="1565330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0636502" y="5745534"/>
              <a:ext cx="13548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2400" b="1" dirty="0" smtClean="0">
                  <a:solidFill>
                    <a:srgbClr val="231F20"/>
                  </a:solidFill>
                </a:rPr>
                <a:t>EBEVEYN</a:t>
              </a:r>
              <a:endParaRPr lang="tr-TR" sz="2400" b="1" dirty="0">
                <a:solidFill>
                  <a:srgbClr val="231F20"/>
                </a:solidFill>
              </a:endParaRPr>
            </a:p>
          </p:txBody>
        </p:sp>
      </p:grp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7" y="5455186"/>
            <a:ext cx="4500000" cy="103500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7557431" y="1022926"/>
            <a:ext cx="4048204" cy="1836889"/>
            <a:chOff x="7557431" y="1022926"/>
            <a:chExt cx="4048204" cy="1836889"/>
          </a:xfrm>
        </p:grpSpPr>
        <p:sp>
          <p:nvSpPr>
            <p:cNvPr id="18" name="Metin kutusu 17"/>
            <p:cNvSpPr txBox="1"/>
            <p:nvPr/>
          </p:nvSpPr>
          <p:spPr>
            <a:xfrm>
              <a:off x="7557431" y="1022926"/>
              <a:ext cx="377635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6000" b="1" dirty="0" smtClean="0">
                  <a:solidFill>
                    <a:schemeClr val="bg1"/>
                  </a:solidFill>
                </a:rPr>
                <a:t>uyuşturucu</a:t>
              </a:r>
              <a:endParaRPr lang="tr-TR" sz="6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Metin kutusu 20"/>
            <p:cNvSpPr txBox="1"/>
            <p:nvPr/>
          </p:nvSpPr>
          <p:spPr>
            <a:xfrm>
              <a:off x="9217486" y="1792453"/>
              <a:ext cx="2319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3600" b="1" dirty="0" smtClean="0">
                  <a:solidFill>
                    <a:schemeClr val="bg1"/>
                  </a:solidFill>
                </a:rPr>
                <a:t>özgürlüğün</a:t>
              </a:r>
              <a:endParaRPr lang="tr-TR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Metin kutusu 21"/>
            <p:cNvSpPr txBox="1"/>
            <p:nvPr/>
          </p:nvSpPr>
          <p:spPr>
            <a:xfrm>
              <a:off x="10491227" y="2213484"/>
              <a:ext cx="11144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3600" b="1" dirty="0" smtClean="0">
                  <a:solidFill>
                    <a:schemeClr val="bg1"/>
                  </a:solidFill>
                </a:rPr>
                <a:t>sonu</a:t>
              </a:r>
              <a:endParaRPr lang="tr-TR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ikdörtgen 46"/>
          <p:cNvSpPr/>
          <p:nvPr/>
        </p:nvSpPr>
        <p:spPr>
          <a:xfrm>
            <a:off x="-5556" y="0"/>
            <a:ext cx="12203112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090546"/>
            <a:ext cx="351891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>
                <a:solidFill>
                  <a:schemeClr val="bg1"/>
                </a:solidFill>
              </a:rPr>
              <a:t>Madde</a:t>
            </a:r>
          </a:p>
          <a:p>
            <a:r>
              <a:rPr lang="tr-TR" sz="4400" b="1" dirty="0" smtClean="0">
                <a:solidFill>
                  <a:schemeClr val="bg1"/>
                </a:solidFill>
              </a:rPr>
              <a:t>bağımlılığının </a:t>
            </a:r>
            <a:endParaRPr lang="tr-TR" sz="4400" b="1" dirty="0">
              <a:solidFill>
                <a:schemeClr val="bg1"/>
              </a:solidFill>
            </a:endParaRPr>
          </a:p>
          <a:p>
            <a:r>
              <a:rPr lang="tr-TR" sz="4400" b="1" dirty="0">
                <a:solidFill>
                  <a:schemeClr val="bg1"/>
                </a:solidFill>
              </a:rPr>
              <a:t>olası sonuçları</a:t>
            </a:r>
          </a:p>
          <a:p>
            <a:r>
              <a:rPr lang="tr-TR" sz="4400" b="1" dirty="0">
                <a:solidFill>
                  <a:schemeClr val="bg1"/>
                </a:solidFill>
              </a:rPr>
              <a:t>ve zararları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10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2" name="Grup 11"/>
          <p:cNvGrpSpPr/>
          <p:nvPr/>
        </p:nvGrpSpPr>
        <p:grpSpPr>
          <a:xfrm>
            <a:off x="6096000" y="612844"/>
            <a:ext cx="3668534" cy="4801314"/>
            <a:chOff x="9254301" y="612844"/>
            <a:chExt cx="3668534" cy="4801314"/>
          </a:xfrm>
        </p:grpSpPr>
        <p:sp>
          <p:nvSpPr>
            <p:cNvPr id="16" name="Metin kutusu 15"/>
            <p:cNvSpPr txBox="1"/>
            <p:nvPr/>
          </p:nvSpPr>
          <p:spPr>
            <a:xfrm>
              <a:off x="9614301" y="612844"/>
              <a:ext cx="3308534" cy="480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rgbClr val="E61F4F"/>
                  </a:solidFill>
                </a:rPr>
                <a:t>KAZALAR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KORKU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DÖKÜNTÜ </a:t>
              </a:r>
              <a:r>
                <a:rPr lang="tr-TR" dirty="0" smtClean="0">
                  <a:solidFill>
                    <a:srgbClr val="E61F4F"/>
                  </a:solidFill>
                </a:rPr>
                <a:t>VE SİVİLCELER</a:t>
              </a:r>
              <a:endParaRPr lang="tr-TR" dirty="0">
                <a:solidFill>
                  <a:srgbClr val="E61F4F"/>
                </a:solidFill>
              </a:endParaRPr>
            </a:p>
            <a:p>
              <a:r>
                <a:rPr lang="tr-TR" dirty="0">
                  <a:solidFill>
                    <a:srgbClr val="E61F4F"/>
                  </a:solidFill>
                </a:rPr>
                <a:t>SOĞUK VE SOLGUN BİR CİLT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KELLİK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BALGAM BİRİKMESİ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AĞIZ VE GIRTLAK KANSERİ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GEÇİCİ HAFIZA KAYBI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KANSER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DENGE KAYBI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İŞTAH KAYBI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AKNE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ASTIM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HIZLI VE DÜZENSİZ KALP ATIŞLARI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BEYİN HASTALIKLARI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KALP ATIŞLARINDA ANİ ARTIŞ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AMFİZEM</a:t>
              </a: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9254301" y="802809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9254301" y="1064266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>
              <a:off x="9254301" y="134310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>
              <a:off x="9254301" y="163471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>
              <a:off x="9254301" y="190456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Line 5"/>
            <p:cNvSpPr>
              <a:spLocks noChangeShapeType="1"/>
            </p:cNvSpPr>
            <p:nvPr/>
          </p:nvSpPr>
          <p:spPr bwMode="auto">
            <a:xfrm>
              <a:off x="9254301" y="216662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9254301" y="2440061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>
              <a:off x="9254301" y="2709907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9254301" y="299713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>
              <a:off x="9254301" y="328874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Line 5"/>
            <p:cNvSpPr>
              <a:spLocks noChangeShapeType="1"/>
            </p:cNvSpPr>
            <p:nvPr/>
          </p:nvSpPr>
          <p:spPr bwMode="auto">
            <a:xfrm>
              <a:off x="9254301" y="355859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Line 5"/>
            <p:cNvSpPr>
              <a:spLocks noChangeShapeType="1"/>
            </p:cNvSpPr>
            <p:nvPr/>
          </p:nvSpPr>
          <p:spPr bwMode="auto">
            <a:xfrm>
              <a:off x="9254301" y="382065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9254301" y="409548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>
              <a:off x="9254301" y="435754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Line 5"/>
            <p:cNvSpPr>
              <a:spLocks noChangeShapeType="1"/>
            </p:cNvSpPr>
            <p:nvPr/>
          </p:nvSpPr>
          <p:spPr bwMode="auto">
            <a:xfrm>
              <a:off x="9254301" y="4647763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" name="Line 5"/>
            <p:cNvSpPr>
              <a:spLocks noChangeShapeType="1"/>
            </p:cNvSpPr>
            <p:nvPr/>
          </p:nvSpPr>
          <p:spPr bwMode="auto">
            <a:xfrm>
              <a:off x="9254301" y="4917609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" name="Line 5"/>
            <p:cNvSpPr>
              <a:spLocks noChangeShapeType="1"/>
            </p:cNvSpPr>
            <p:nvPr/>
          </p:nvSpPr>
          <p:spPr bwMode="auto">
            <a:xfrm>
              <a:off x="9254301" y="5196447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64232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425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belirtileri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11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4" name="Metin kutusu 23"/>
          <p:cNvSpPr txBox="1"/>
          <p:nvPr/>
        </p:nvSpPr>
        <p:spPr>
          <a:xfrm>
            <a:off x="356650" y="1518641"/>
            <a:ext cx="26375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B2B2B2"/>
                </a:solidFill>
              </a:rPr>
              <a:t>1. </a:t>
            </a:r>
            <a:r>
              <a:rPr lang="tr-TR" sz="2000" b="1" dirty="0" smtClean="0">
                <a:solidFill>
                  <a:srgbClr val="E61F4F"/>
                </a:solidFill>
              </a:rPr>
              <a:t>Fiziksel Belirtiler</a:t>
            </a:r>
          </a:p>
          <a:p>
            <a:pPr marL="457200" indent="-457200">
              <a:buAutoNum type="arabicPeriod"/>
            </a:pPr>
            <a:endParaRPr lang="tr-TR" sz="2000" b="1" dirty="0" smtClean="0">
              <a:solidFill>
                <a:srgbClr val="E61F4F"/>
              </a:solidFill>
            </a:endParaRPr>
          </a:p>
          <a:p>
            <a:r>
              <a:rPr lang="tr-TR" sz="2000" b="1" dirty="0" smtClean="0">
                <a:solidFill>
                  <a:srgbClr val="B2B2B2"/>
                </a:solidFill>
              </a:rPr>
              <a:t>2. </a:t>
            </a:r>
            <a:r>
              <a:rPr lang="tr-TR" sz="2000" b="1" dirty="0" smtClean="0">
                <a:solidFill>
                  <a:srgbClr val="E61F4F"/>
                </a:solidFill>
              </a:rPr>
              <a:t>Davranışsal Belirtiler</a:t>
            </a:r>
          </a:p>
          <a:p>
            <a:endParaRPr lang="tr-TR" sz="2000" b="1" dirty="0" smtClean="0">
              <a:solidFill>
                <a:srgbClr val="E61F4F"/>
              </a:solidFill>
            </a:endParaRPr>
          </a:p>
          <a:p>
            <a:r>
              <a:rPr lang="tr-TR" sz="2000" b="1" dirty="0" smtClean="0">
                <a:solidFill>
                  <a:srgbClr val="B2B2B2"/>
                </a:solidFill>
              </a:rPr>
              <a:t>3. </a:t>
            </a:r>
            <a:r>
              <a:rPr lang="tr-TR" sz="2000" b="1" dirty="0" smtClean="0">
                <a:solidFill>
                  <a:srgbClr val="E61F4F"/>
                </a:solidFill>
              </a:rPr>
              <a:t>Psikolojik Belirtiler</a:t>
            </a:r>
            <a:endParaRPr lang="tr-TR" sz="2000" b="1" dirty="0">
              <a:solidFill>
                <a:srgbClr val="E61F4F"/>
              </a:solidFill>
            </a:endParaRPr>
          </a:p>
        </p:txBody>
      </p:sp>
      <p:grpSp>
        <p:nvGrpSpPr>
          <p:cNvPr id="30" name="Grup 29"/>
          <p:cNvGrpSpPr/>
          <p:nvPr/>
        </p:nvGrpSpPr>
        <p:grpSpPr>
          <a:xfrm>
            <a:off x="356650" y="3388738"/>
            <a:ext cx="4590777" cy="1515402"/>
            <a:chOff x="356650" y="3388738"/>
            <a:chExt cx="4590777" cy="1515402"/>
          </a:xfrm>
        </p:grpSpPr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3388738"/>
              <a:ext cx="4590777" cy="1515402"/>
            </a:xfrm>
            <a:prstGeom prst="rect">
              <a:avLst/>
            </a:prstGeom>
          </p:spPr>
        </p:pic>
        <p:sp>
          <p:nvSpPr>
            <p:cNvPr id="32" name="Metin kutusu 31"/>
            <p:cNvSpPr txBox="1"/>
            <p:nvPr/>
          </p:nvSpPr>
          <p:spPr>
            <a:xfrm>
              <a:off x="638121" y="3482147"/>
              <a:ext cx="4027834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1600" dirty="0" smtClean="0">
                  <a:solidFill>
                    <a:srgbClr val="575757"/>
                  </a:solidFill>
                </a:rPr>
                <a:t>Kullanılan </a:t>
              </a:r>
              <a:r>
                <a:rPr lang="tr-TR" sz="1600" dirty="0">
                  <a:solidFill>
                    <a:srgbClr val="575757"/>
                  </a:solidFill>
                </a:rPr>
                <a:t>maddeye bağlı olarak farklı belirtiler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olabileceğini unutmayınız.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Bu üç alandaki bazı belirtileri gördüğünüzde,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bu durumun başka bir sebepten kaynaklanıp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kaynaklanmadığına emin olunuz</a:t>
              </a:r>
              <a:r>
                <a:rPr lang="tr-TR" sz="1600" dirty="0" smtClean="0">
                  <a:solidFill>
                    <a:srgbClr val="575757"/>
                  </a:solidFill>
                </a:rPr>
                <a:t>.</a:t>
              </a:r>
              <a:endParaRPr lang="tr-TR" sz="1600" dirty="0">
                <a:solidFill>
                  <a:srgbClr val="575757"/>
                </a:solidFill>
              </a:endParaRPr>
            </a:p>
          </p:txBody>
        </p:sp>
      </p:grpSp>
      <p:grpSp>
        <p:nvGrpSpPr>
          <p:cNvPr id="33" name="Grup 32"/>
          <p:cNvGrpSpPr/>
          <p:nvPr/>
        </p:nvGrpSpPr>
        <p:grpSpPr>
          <a:xfrm>
            <a:off x="356650" y="2019347"/>
            <a:ext cx="3847500" cy="641003"/>
            <a:chOff x="356650" y="2019347"/>
            <a:chExt cx="3847500" cy="641003"/>
          </a:xfrm>
        </p:grpSpPr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650" y="2019347"/>
              <a:ext cx="3847500" cy="22500"/>
            </a:xfrm>
            <a:prstGeom prst="rect">
              <a:avLst/>
            </a:prstGeom>
          </p:spPr>
        </p:pic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650" y="2637850"/>
              <a:ext cx="3847500" cy="22500"/>
            </a:xfrm>
            <a:prstGeom prst="rect">
              <a:avLst/>
            </a:prstGeom>
          </p:spPr>
        </p:pic>
      </p:grpSp>
      <p:pic>
        <p:nvPicPr>
          <p:cNvPr id="36" name="Resim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304" y="1684153"/>
            <a:ext cx="4541438" cy="43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17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6000" t="-8000" r="-15000" b="-99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Metin kutusu 17"/>
          <p:cNvSpPr txBox="1"/>
          <p:nvPr/>
        </p:nvSpPr>
        <p:spPr>
          <a:xfrm>
            <a:off x="356650" y="388099"/>
            <a:ext cx="68569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Madde kullanımında görülebilecek bazı</a:t>
            </a:r>
          </a:p>
          <a:p>
            <a:r>
              <a:rPr lang="tr-TR" sz="6000" b="1" dirty="0" smtClean="0"/>
              <a:t>Fiziksel </a:t>
            </a:r>
            <a:r>
              <a:rPr lang="tr-TR" sz="6000" b="1" dirty="0"/>
              <a:t>belirtiler</a:t>
            </a:r>
          </a:p>
        </p:txBody>
      </p:sp>
      <p:grpSp>
        <p:nvGrpSpPr>
          <p:cNvPr id="19" name="Grup 18"/>
          <p:cNvGrpSpPr/>
          <p:nvPr/>
        </p:nvGrpSpPr>
        <p:grpSpPr>
          <a:xfrm>
            <a:off x="554927" y="1817552"/>
            <a:ext cx="7239588" cy="400110"/>
            <a:chOff x="554927" y="1881525"/>
            <a:chExt cx="7239588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Fiziksel görünümde değişiklik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2292433"/>
            <a:ext cx="7239588" cy="400110"/>
            <a:chOff x="554927" y="1881525"/>
            <a:chExt cx="7239588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Kişisel bakımı ihmal etme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764348"/>
            <a:ext cx="7239588" cy="707886"/>
            <a:chOff x="554927" y="1881525"/>
            <a:chExt cx="7239588" cy="707886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Hareketlerde dikkat </a:t>
              </a:r>
              <a:r>
                <a:rPr lang="tr-TR" sz="2000" dirty="0" smtClean="0">
                  <a:solidFill>
                    <a:srgbClr val="575757"/>
                  </a:solidFill>
                </a:rPr>
                <a:t>çeken koordinasyon bozukluğu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veya </a:t>
              </a:r>
              <a:r>
                <a:rPr lang="tr-TR" sz="2000" dirty="0">
                  <a:solidFill>
                    <a:srgbClr val="575757"/>
                  </a:solidFill>
                </a:rPr>
                <a:t>dengesizlik</a:t>
              </a:r>
            </a:p>
          </p:txBody>
        </p:sp>
        <p:pic>
          <p:nvPicPr>
            <p:cNvPr id="27" name="Resim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8" name="Grup 27"/>
          <p:cNvGrpSpPr/>
          <p:nvPr/>
        </p:nvGrpSpPr>
        <p:grpSpPr>
          <a:xfrm>
            <a:off x="554927" y="3491823"/>
            <a:ext cx="7239588" cy="400110"/>
            <a:chOff x="554927" y="1881525"/>
            <a:chExt cx="7239588" cy="400110"/>
          </a:xfrm>
        </p:grpSpPr>
        <p:sp>
          <p:nvSpPr>
            <p:cNvPr id="29" name="Metin kutusu 28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Alışılmadık bir ağız kokusu</a:t>
              </a: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3962004"/>
            <a:ext cx="7239588" cy="400110"/>
            <a:chOff x="554927" y="1881525"/>
            <a:chExt cx="7239588" cy="40011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Vücutta veya ellerde istemsiz titreme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251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15" grpId="0" animBg="1"/>
      <p:bldP spid="37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12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6000" t="-8000" r="-15000" b="-99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Metin kutusu 17"/>
          <p:cNvSpPr txBox="1"/>
          <p:nvPr/>
        </p:nvSpPr>
        <p:spPr>
          <a:xfrm>
            <a:off x="356650" y="388099"/>
            <a:ext cx="68569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Madde kullanımında görülebilecek bazı</a:t>
            </a:r>
          </a:p>
          <a:p>
            <a:r>
              <a:rPr lang="tr-TR" sz="6000" b="1" dirty="0" smtClean="0"/>
              <a:t>Fiziksel </a:t>
            </a:r>
            <a:r>
              <a:rPr lang="tr-TR" sz="6000" b="1" dirty="0"/>
              <a:t>belirtiler</a:t>
            </a:r>
          </a:p>
        </p:txBody>
      </p:sp>
      <p:grpSp>
        <p:nvGrpSpPr>
          <p:cNvPr id="19" name="Grup 18"/>
          <p:cNvGrpSpPr/>
          <p:nvPr/>
        </p:nvGrpSpPr>
        <p:grpSpPr>
          <a:xfrm>
            <a:off x="554927" y="1817552"/>
            <a:ext cx="7239588" cy="400110"/>
            <a:chOff x="554927" y="1881525"/>
            <a:chExt cx="7239588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Gözlerde kızarıklık ve göz bebeklerinde büyüme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2292433"/>
            <a:ext cx="7239588" cy="400110"/>
            <a:chOff x="554927" y="1881525"/>
            <a:chExt cx="7239588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Uyku bozuklukları (aşırı uyuma, uyuyamama vb.)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764348"/>
            <a:ext cx="7239588" cy="400110"/>
            <a:chOff x="554927" y="1881525"/>
            <a:chExt cx="7239588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Ani kilo kaybı</a:t>
              </a:r>
            </a:p>
          </p:txBody>
        </p:sp>
        <p:pic>
          <p:nvPicPr>
            <p:cNvPr id="27" name="Resim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8" name="Grup 27"/>
          <p:cNvGrpSpPr/>
          <p:nvPr/>
        </p:nvGrpSpPr>
        <p:grpSpPr>
          <a:xfrm>
            <a:off x="554927" y="3255665"/>
            <a:ext cx="7239588" cy="400110"/>
            <a:chOff x="554927" y="1881525"/>
            <a:chExt cx="7239588" cy="400110"/>
          </a:xfrm>
        </p:grpSpPr>
        <p:sp>
          <p:nvSpPr>
            <p:cNvPr id="29" name="Metin kutusu 28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Kusma veya iştahsızlık</a:t>
              </a: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1" name="Grup 30"/>
          <p:cNvGrpSpPr/>
          <p:nvPr/>
        </p:nvGrpSpPr>
        <p:grpSpPr>
          <a:xfrm>
            <a:off x="554927" y="3728040"/>
            <a:ext cx="7239588" cy="400110"/>
            <a:chOff x="554927" y="1881525"/>
            <a:chExt cx="7239588" cy="400110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Epilepsiye bağlı olmayan kasılma nöbetleri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4" name="Grup 33"/>
          <p:cNvGrpSpPr/>
          <p:nvPr/>
        </p:nvGrpSpPr>
        <p:grpSpPr>
          <a:xfrm>
            <a:off x="554927" y="4199333"/>
            <a:ext cx="7239588" cy="400110"/>
            <a:chOff x="554927" y="1881525"/>
            <a:chExt cx="7239588" cy="400110"/>
          </a:xfrm>
        </p:grpSpPr>
        <p:sp>
          <p:nvSpPr>
            <p:cNvPr id="35" name="Metin kutusu 34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Bitkinlik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027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15" grpId="0" animBg="1"/>
      <p:bldP spid="37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13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Metin kutusu 39"/>
          <p:cNvSpPr txBox="1"/>
          <p:nvPr/>
        </p:nvSpPr>
        <p:spPr>
          <a:xfrm>
            <a:off x="356650" y="388099"/>
            <a:ext cx="68569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Madde kullanımında görülebilecek bazı</a:t>
            </a:r>
          </a:p>
          <a:p>
            <a:r>
              <a:rPr lang="tr-TR" sz="6000" b="1" dirty="0" smtClean="0"/>
              <a:t>Davranışsal </a:t>
            </a:r>
            <a:r>
              <a:rPr lang="tr-TR" sz="6000" b="1" dirty="0"/>
              <a:t>belirtiler</a:t>
            </a:r>
          </a:p>
        </p:txBody>
      </p:sp>
      <p:grpSp>
        <p:nvGrpSpPr>
          <p:cNvPr id="41" name="Grup 40"/>
          <p:cNvGrpSpPr/>
          <p:nvPr/>
        </p:nvGrpSpPr>
        <p:grpSpPr>
          <a:xfrm>
            <a:off x="554927" y="1817552"/>
            <a:ext cx="7239588" cy="400110"/>
            <a:chOff x="554927" y="1881525"/>
            <a:chExt cx="7239588" cy="400110"/>
          </a:xfrm>
        </p:grpSpPr>
        <p:sp>
          <p:nvSpPr>
            <p:cNvPr id="42" name="Metin kutusu 41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Okula ve derslere karşı ilgide azalma</a:t>
              </a:r>
            </a:p>
          </p:txBody>
        </p:sp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54927" y="2292433"/>
            <a:ext cx="7239588" cy="400110"/>
            <a:chOff x="554927" y="1881525"/>
            <a:chExt cx="7239588" cy="400110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Ders başarısında düşme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7" name="Grup 46"/>
          <p:cNvGrpSpPr/>
          <p:nvPr/>
        </p:nvGrpSpPr>
        <p:grpSpPr>
          <a:xfrm>
            <a:off x="554927" y="2764348"/>
            <a:ext cx="7239588" cy="400110"/>
            <a:chOff x="554927" y="1881525"/>
            <a:chExt cx="7239588" cy="400110"/>
          </a:xfrm>
        </p:grpSpPr>
        <p:sp>
          <p:nvSpPr>
            <p:cNvPr id="48" name="Metin kutusu 47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575757"/>
                  </a:solidFill>
                </a:rPr>
                <a:t>Dikkat vermede ya da odaklanmada azalma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50" name="Grup 49"/>
          <p:cNvGrpSpPr/>
          <p:nvPr/>
        </p:nvGrpSpPr>
        <p:grpSpPr>
          <a:xfrm>
            <a:off x="554927" y="3255665"/>
            <a:ext cx="7239588" cy="707886"/>
            <a:chOff x="554927" y="1881525"/>
            <a:chExt cx="7239588" cy="707886"/>
          </a:xfrm>
        </p:grpSpPr>
        <p:sp>
          <p:nvSpPr>
            <p:cNvPr id="51" name="Metin kutusu 50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Okul dışındaki aktivitelere (hobiler, spor vb</a:t>
              </a:r>
              <a:r>
                <a:rPr lang="tr-TR" sz="2000" dirty="0" smtClean="0">
                  <a:solidFill>
                    <a:srgbClr val="575757"/>
                  </a:solidFill>
                </a:rPr>
                <a:t>.)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karşı </a:t>
              </a:r>
              <a:r>
                <a:rPr lang="tr-TR" sz="2000" dirty="0">
                  <a:solidFill>
                    <a:srgbClr val="575757"/>
                  </a:solidFill>
                </a:rPr>
                <a:t>ilgisizlik</a:t>
              </a:r>
            </a:p>
          </p:txBody>
        </p:sp>
        <p:pic>
          <p:nvPicPr>
            <p:cNvPr id="52" name="Resim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53" name="Grup 52"/>
          <p:cNvGrpSpPr/>
          <p:nvPr/>
        </p:nvGrpSpPr>
        <p:grpSpPr>
          <a:xfrm>
            <a:off x="554927" y="4020374"/>
            <a:ext cx="7239588" cy="707886"/>
            <a:chOff x="554927" y="1881525"/>
            <a:chExt cx="7239588" cy="707886"/>
          </a:xfrm>
        </p:grpSpPr>
        <p:sp>
          <p:nvSpPr>
            <p:cNvPr id="54" name="Metin kutusu 53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Arkadaşlardan veya öğretmenlerden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gelen şikâyetler</a:t>
              </a:r>
            </a:p>
          </p:txBody>
        </p:sp>
        <p:pic>
          <p:nvPicPr>
            <p:cNvPr id="55" name="Resim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318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15" grpId="0" animBg="1"/>
      <p:bldP spid="37" grpId="0" animBg="1"/>
      <p:bldP spid="39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14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Metin kutusu 39"/>
          <p:cNvSpPr txBox="1"/>
          <p:nvPr/>
        </p:nvSpPr>
        <p:spPr>
          <a:xfrm>
            <a:off x="356650" y="388099"/>
            <a:ext cx="68569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Madde kullanımında görülebilecek bazı</a:t>
            </a:r>
          </a:p>
          <a:p>
            <a:r>
              <a:rPr lang="tr-TR" sz="6000" b="1" dirty="0" smtClean="0"/>
              <a:t>Davranışsal </a:t>
            </a:r>
            <a:r>
              <a:rPr lang="tr-TR" sz="6000" b="1" dirty="0"/>
              <a:t>belirtiler</a:t>
            </a:r>
          </a:p>
        </p:txBody>
      </p:sp>
      <p:grpSp>
        <p:nvGrpSpPr>
          <p:cNvPr id="41" name="Grup 40"/>
          <p:cNvGrpSpPr/>
          <p:nvPr/>
        </p:nvGrpSpPr>
        <p:grpSpPr>
          <a:xfrm>
            <a:off x="554927" y="1817552"/>
            <a:ext cx="7239588" cy="400110"/>
            <a:chOff x="554927" y="1881525"/>
            <a:chExt cx="7239588" cy="400110"/>
          </a:xfrm>
        </p:grpSpPr>
        <p:sp>
          <p:nvSpPr>
            <p:cNvPr id="42" name="Metin kutusu 41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Arkadaşlarından ya da </a:t>
              </a:r>
              <a:r>
                <a:rPr lang="tr-TR" sz="2000" dirty="0" smtClean="0">
                  <a:solidFill>
                    <a:srgbClr val="575757"/>
                  </a:solidFill>
                </a:rPr>
                <a:t>çevresinden sık </a:t>
              </a:r>
              <a:r>
                <a:rPr lang="tr-TR" sz="2000" dirty="0">
                  <a:solidFill>
                    <a:srgbClr val="575757"/>
                  </a:solidFill>
                </a:rPr>
                <a:t>sık borç almaya başlama</a:t>
              </a:r>
            </a:p>
          </p:txBody>
        </p:sp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54927" y="2334417"/>
            <a:ext cx="7239588" cy="400110"/>
            <a:chOff x="554927" y="1881525"/>
            <a:chExt cx="7239588" cy="400110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Kendini dış dünyadan uzaklaştırma, </a:t>
              </a:r>
              <a:r>
                <a:rPr lang="tr-TR" sz="2000" dirty="0" smtClean="0">
                  <a:solidFill>
                    <a:srgbClr val="575757"/>
                  </a:solidFill>
                </a:rPr>
                <a:t>içine </a:t>
              </a:r>
              <a:r>
                <a:rPr lang="tr-TR" sz="2000" dirty="0">
                  <a:solidFill>
                    <a:srgbClr val="575757"/>
                  </a:solidFill>
                </a:rPr>
                <a:t>kapanma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7" name="Grup 46"/>
          <p:cNvGrpSpPr/>
          <p:nvPr/>
        </p:nvGrpSpPr>
        <p:grpSpPr>
          <a:xfrm>
            <a:off x="554927" y="2874633"/>
            <a:ext cx="7239588" cy="400110"/>
            <a:chOff x="554927" y="1881525"/>
            <a:chExt cx="7239588" cy="400110"/>
          </a:xfrm>
        </p:grpSpPr>
        <p:sp>
          <p:nvSpPr>
            <p:cNvPr id="48" name="Metin kutusu 47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575757"/>
                  </a:solidFill>
                </a:rPr>
                <a:t>Daha fazla özgürlük talep etmeye başlama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50" name="Grup 49"/>
          <p:cNvGrpSpPr/>
          <p:nvPr/>
        </p:nvGrpSpPr>
        <p:grpSpPr>
          <a:xfrm>
            <a:off x="554927" y="3457289"/>
            <a:ext cx="7239588" cy="400110"/>
            <a:chOff x="554927" y="1881525"/>
            <a:chExt cx="7239588" cy="400110"/>
          </a:xfrm>
        </p:grpSpPr>
        <p:sp>
          <p:nvSpPr>
            <p:cNvPr id="51" name="Metin kutusu 50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Göz kontağı kurmamaya çalışarak konuşma</a:t>
              </a:r>
            </a:p>
          </p:txBody>
        </p:sp>
        <p:pic>
          <p:nvPicPr>
            <p:cNvPr id="52" name="Resim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53" name="Grup 52"/>
          <p:cNvGrpSpPr/>
          <p:nvPr/>
        </p:nvGrpSpPr>
        <p:grpSpPr>
          <a:xfrm>
            <a:off x="554927" y="4020374"/>
            <a:ext cx="7239588" cy="400110"/>
            <a:chOff x="554927" y="1881525"/>
            <a:chExt cx="7239588" cy="400110"/>
          </a:xfrm>
        </p:grpSpPr>
        <p:sp>
          <p:nvSpPr>
            <p:cNvPr id="54" name="Metin kutusu 53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Agresif davranışlarda bulunma</a:t>
              </a:r>
            </a:p>
          </p:txBody>
        </p:sp>
        <p:pic>
          <p:nvPicPr>
            <p:cNvPr id="55" name="Resim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181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15" grpId="0" animBg="1"/>
      <p:bldP spid="37" grpId="0" animBg="1"/>
      <p:bldP spid="39" grpId="0" animBg="1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15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Metin kutusu 39"/>
          <p:cNvSpPr txBox="1"/>
          <p:nvPr/>
        </p:nvSpPr>
        <p:spPr>
          <a:xfrm>
            <a:off x="356650" y="388099"/>
            <a:ext cx="68569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Madde kullanımında görülebilecek bazı</a:t>
            </a:r>
          </a:p>
          <a:p>
            <a:r>
              <a:rPr lang="tr-TR" sz="6000" b="1" dirty="0" smtClean="0"/>
              <a:t>Davranışsal </a:t>
            </a:r>
            <a:r>
              <a:rPr lang="tr-TR" sz="6000" b="1" dirty="0"/>
              <a:t>belirtiler</a:t>
            </a:r>
          </a:p>
        </p:txBody>
      </p:sp>
      <p:grpSp>
        <p:nvGrpSpPr>
          <p:cNvPr id="41" name="Grup 40"/>
          <p:cNvGrpSpPr/>
          <p:nvPr/>
        </p:nvGrpSpPr>
        <p:grpSpPr>
          <a:xfrm>
            <a:off x="554927" y="1817552"/>
            <a:ext cx="7239588" cy="400110"/>
            <a:chOff x="554927" y="1881525"/>
            <a:chExt cx="7239588" cy="400110"/>
          </a:xfrm>
        </p:grpSpPr>
        <p:sp>
          <p:nvSpPr>
            <p:cNvPr id="42" name="Metin kutusu 41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Kişilikte ortaya çıkan, açıklanamayan değişiklikler</a:t>
              </a:r>
            </a:p>
          </p:txBody>
        </p:sp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54927" y="2334417"/>
            <a:ext cx="7239588" cy="400110"/>
            <a:chOff x="554927" y="1881525"/>
            <a:chExt cx="7239588" cy="400110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Arkadaş grubunda veya her </a:t>
              </a:r>
              <a:r>
                <a:rPr lang="tr-TR" sz="2000" dirty="0" smtClean="0">
                  <a:solidFill>
                    <a:srgbClr val="575757"/>
                  </a:solidFill>
                </a:rPr>
                <a:t>zaman gidilen </a:t>
              </a:r>
              <a:r>
                <a:rPr lang="tr-TR" sz="2000" dirty="0">
                  <a:solidFill>
                    <a:srgbClr val="575757"/>
                  </a:solidFill>
                </a:rPr>
                <a:t>mekânlarda değişiklik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7" name="Grup 46"/>
          <p:cNvGrpSpPr/>
          <p:nvPr/>
        </p:nvGrpSpPr>
        <p:grpSpPr>
          <a:xfrm>
            <a:off x="554927" y="2874633"/>
            <a:ext cx="7239588" cy="707886"/>
            <a:chOff x="554927" y="1881525"/>
            <a:chExt cx="7239588" cy="707886"/>
          </a:xfrm>
        </p:grpSpPr>
        <p:sp>
          <p:nvSpPr>
            <p:cNvPr id="48" name="Metin kutusu 47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575757"/>
                  </a:solidFill>
                </a:rPr>
                <a:t>Gözlerdeki kızarıklığı saklamak </a:t>
              </a:r>
              <a:r>
                <a:rPr lang="es-ES" sz="2000" dirty="0" smtClean="0">
                  <a:solidFill>
                    <a:srgbClr val="575757"/>
                  </a:solidFill>
                </a:rPr>
                <a:t>için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es-ES" sz="2000" dirty="0" smtClean="0">
                  <a:solidFill>
                    <a:srgbClr val="575757"/>
                  </a:solidFill>
                </a:rPr>
                <a:t>göz </a:t>
              </a:r>
              <a:r>
                <a:rPr lang="es-ES" sz="2000" dirty="0">
                  <a:solidFill>
                    <a:srgbClr val="575757"/>
                  </a:solidFill>
                </a:rPr>
                <a:t>damlası, gözyaşı sıvısı kullanmaya başlama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50" name="Grup 49"/>
          <p:cNvGrpSpPr/>
          <p:nvPr/>
        </p:nvGrpSpPr>
        <p:grpSpPr>
          <a:xfrm>
            <a:off x="554927" y="3590424"/>
            <a:ext cx="7239588" cy="400110"/>
            <a:chOff x="554927" y="1881525"/>
            <a:chExt cx="7239588" cy="400110"/>
          </a:xfrm>
        </p:grpSpPr>
        <p:sp>
          <p:nvSpPr>
            <p:cNvPr id="51" name="Metin kutusu 50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Suç işleme davranışı</a:t>
              </a:r>
            </a:p>
          </p:txBody>
        </p:sp>
        <p:pic>
          <p:nvPicPr>
            <p:cNvPr id="52" name="Resim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53" name="Grup 52"/>
          <p:cNvGrpSpPr/>
          <p:nvPr/>
        </p:nvGrpSpPr>
        <p:grpSpPr>
          <a:xfrm>
            <a:off x="554927" y="4045541"/>
            <a:ext cx="7239588" cy="707886"/>
            <a:chOff x="554927" y="1881525"/>
            <a:chExt cx="7239588" cy="707886"/>
          </a:xfrm>
        </p:grpSpPr>
        <p:sp>
          <p:nvSpPr>
            <p:cNvPr id="54" name="Metin kutusu 53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Oluşabilecek kötü kokuları bastırmak için </a:t>
              </a:r>
              <a:r>
                <a:rPr lang="tr-TR" sz="2000" dirty="0" smtClean="0">
                  <a:solidFill>
                    <a:srgbClr val="575757"/>
                  </a:solidFill>
                </a:rPr>
                <a:t>gereğinden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fazla </a:t>
              </a:r>
              <a:r>
                <a:rPr lang="tr-TR" sz="2000" dirty="0">
                  <a:solidFill>
                    <a:srgbClr val="575757"/>
                  </a:solidFill>
                </a:rPr>
                <a:t>parfüm kullanma</a:t>
              </a:r>
            </a:p>
          </p:txBody>
        </p:sp>
        <p:pic>
          <p:nvPicPr>
            <p:cNvPr id="55" name="Resim 5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8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15" grpId="0" animBg="1"/>
      <p:bldP spid="37" grpId="0" animBg="1"/>
      <p:bldP spid="39" grpId="0" animBg="1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16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0" name="Metin kutusu 39"/>
          <p:cNvSpPr txBox="1"/>
          <p:nvPr/>
        </p:nvSpPr>
        <p:spPr>
          <a:xfrm>
            <a:off x="356650" y="388099"/>
            <a:ext cx="68569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Madde kullanımında görülebilecek bazı</a:t>
            </a:r>
          </a:p>
          <a:p>
            <a:r>
              <a:rPr lang="tr-TR" sz="6000" b="1" dirty="0" smtClean="0"/>
              <a:t>Davranışsal </a:t>
            </a:r>
            <a:r>
              <a:rPr lang="tr-TR" sz="6000" b="1" dirty="0"/>
              <a:t>belirtiler</a:t>
            </a:r>
          </a:p>
        </p:txBody>
      </p:sp>
      <p:grpSp>
        <p:nvGrpSpPr>
          <p:cNvPr id="41" name="Grup 40"/>
          <p:cNvGrpSpPr/>
          <p:nvPr/>
        </p:nvGrpSpPr>
        <p:grpSpPr>
          <a:xfrm>
            <a:off x="554927" y="1817552"/>
            <a:ext cx="7239588" cy="707886"/>
            <a:chOff x="554927" y="1881525"/>
            <a:chExt cx="7239588" cy="707886"/>
          </a:xfrm>
        </p:grpSpPr>
        <p:sp>
          <p:nvSpPr>
            <p:cNvPr id="42" name="Metin kutusu 41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Duygu durumunda ani değişimler, asabiyet, </a:t>
              </a:r>
              <a:r>
                <a:rPr lang="tr-TR" sz="2000" dirty="0" smtClean="0">
                  <a:solidFill>
                    <a:srgbClr val="575757"/>
                  </a:solidFill>
                </a:rPr>
                <a:t>ani </a:t>
              </a:r>
              <a:r>
                <a:rPr lang="tr-TR" sz="2000" dirty="0">
                  <a:solidFill>
                    <a:srgbClr val="575757"/>
                  </a:solidFill>
                </a:rPr>
                <a:t>patlamalar veya nedensiz gülme gibi davranışlar</a:t>
              </a:r>
            </a:p>
          </p:txBody>
        </p:sp>
        <p:pic>
          <p:nvPicPr>
            <p:cNvPr id="43" name="Resim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54927" y="2525619"/>
            <a:ext cx="7239588" cy="707886"/>
            <a:chOff x="554927" y="1881525"/>
            <a:chExt cx="7239588" cy="707886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Beklenmedik bir şekilde zaman zaman ortaya </a:t>
              </a:r>
              <a:r>
                <a:rPr lang="tr-TR" sz="2000" dirty="0" smtClean="0">
                  <a:solidFill>
                    <a:srgbClr val="575757"/>
                  </a:solidFill>
                </a:rPr>
                <a:t>çıkan </a:t>
              </a:r>
              <a:r>
                <a:rPr lang="tr-TR" sz="2000" dirty="0">
                  <a:solidFill>
                    <a:srgbClr val="575757"/>
                  </a:solidFill>
                </a:rPr>
                <a:t>aşırı hareketlilik ve aktivite artışı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7" name="Grup 46"/>
          <p:cNvGrpSpPr/>
          <p:nvPr/>
        </p:nvGrpSpPr>
        <p:grpSpPr>
          <a:xfrm>
            <a:off x="554927" y="3268270"/>
            <a:ext cx="7239588" cy="707886"/>
            <a:chOff x="554927" y="1881525"/>
            <a:chExt cx="7239588" cy="707886"/>
          </a:xfrm>
        </p:grpSpPr>
        <p:sp>
          <p:nvSpPr>
            <p:cNvPr id="48" name="Metin kutusu 47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575757"/>
                  </a:solidFill>
                </a:rPr>
                <a:t>Genel bir motivasyon </a:t>
              </a:r>
              <a:r>
                <a:rPr lang="es-ES" sz="2000" dirty="0" smtClean="0">
                  <a:solidFill>
                    <a:srgbClr val="575757"/>
                  </a:solidFill>
                </a:rPr>
                <a:t>eksikliği,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es-ES" sz="2000" dirty="0" smtClean="0">
                  <a:solidFill>
                    <a:srgbClr val="575757"/>
                  </a:solidFill>
                </a:rPr>
                <a:t>odaklanma </a:t>
              </a:r>
              <a:r>
                <a:rPr lang="es-ES" sz="2000" dirty="0">
                  <a:solidFill>
                    <a:srgbClr val="575757"/>
                  </a:solidFill>
                </a:rPr>
                <a:t>güçlüğü, </a:t>
              </a:r>
              <a:r>
                <a:rPr lang="es-ES" sz="2000" dirty="0" smtClean="0">
                  <a:solidFill>
                    <a:srgbClr val="575757"/>
                  </a:solidFill>
                </a:rPr>
                <a:t>dalgınlık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es-ES" sz="2000" dirty="0" smtClean="0">
                  <a:solidFill>
                    <a:srgbClr val="575757"/>
                  </a:solidFill>
                </a:rPr>
                <a:t>veya </a:t>
              </a:r>
              <a:r>
                <a:rPr lang="es-ES" sz="2000" dirty="0">
                  <a:solidFill>
                    <a:srgbClr val="575757"/>
                  </a:solidFill>
                </a:rPr>
                <a:t>uyuşukluk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8" name="Grup 27"/>
          <p:cNvGrpSpPr/>
          <p:nvPr/>
        </p:nvGrpSpPr>
        <p:grpSpPr>
          <a:xfrm>
            <a:off x="554927" y="3980111"/>
            <a:ext cx="7239588" cy="707886"/>
            <a:chOff x="554927" y="1881525"/>
            <a:chExt cx="7239588" cy="707886"/>
          </a:xfrm>
        </p:grpSpPr>
        <p:sp>
          <p:nvSpPr>
            <p:cNvPr id="29" name="Metin kutusu 28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>
                  <a:solidFill>
                    <a:srgbClr val="575757"/>
                  </a:solidFill>
                </a:rPr>
                <a:t>Herhangi bir sebebi olmaksızın </a:t>
              </a:r>
              <a:r>
                <a:rPr lang="es-ES" sz="2000" dirty="0" smtClean="0">
                  <a:solidFill>
                    <a:srgbClr val="575757"/>
                  </a:solidFill>
                </a:rPr>
                <a:t>korku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es-ES" sz="2000" dirty="0" smtClean="0">
                  <a:solidFill>
                    <a:srgbClr val="575757"/>
                  </a:solidFill>
                </a:rPr>
                <a:t>duyma</a:t>
              </a:r>
              <a:r>
                <a:rPr lang="es-ES" sz="2000" dirty="0">
                  <a:solidFill>
                    <a:srgbClr val="575757"/>
                  </a:solidFill>
                </a:rPr>
                <a:t>, </a:t>
              </a:r>
              <a:r>
                <a:rPr lang="es-ES" sz="2000" dirty="0" smtClean="0">
                  <a:solidFill>
                    <a:srgbClr val="575757"/>
                  </a:solidFill>
                </a:rPr>
                <a:t>içine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es-ES" sz="2000" dirty="0" smtClean="0">
                  <a:solidFill>
                    <a:srgbClr val="575757"/>
                  </a:solidFill>
                </a:rPr>
                <a:t>kapanma</a:t>
              </a:r>
              <a:r>
                <a:rPr lang="es-ES" sz="2000" dirty="0">
                  <a:solidFill>
                    <a:srgbClr val="575757"/>
                  </a:solidFill>
                </a:rPr>
                <a:t>, </a:t>
              </a:r>
              <a:r>
                <a:rPr lang="es-ES" sz="2000" dirty="0" smtClean="0">
                  <a:solidFill>
                    <a:srgbClr val="575757"/>
                  </a:solidFill>
                </a:rPr>
                <a:t>gerginlik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es-ES" sz="2000" dirty="0" smtClean="0">
                  <a:solidFill>
                    <a:srgbClr val="575757"/>
                  </a:solidFill>
                </a:rPr>
                <a:t>yaşama </a:t>
              </a:r>
              <a:r>
                <a:rPr lang="es-ES" sz="2000" dirty="0">
                  <a:solidFill>
                    <a:srgbClr val="575757"/>
                  </a:solidFill>
                </a:rPr>
                <a:t>veya aşırı şüphecilik</a:t>
              </a: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45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15" grpId="0" animBg="1"/>
      <p:bldP spid="37" grpId="0" animBg="1"/>
      <p:bldP spid="3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18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Metin kutusu 17"/>
          <p:cNvSpPr txBox="1"/>
          <p:nvPr/>
        </p:nvSpPr>
        <p:spPr>
          <a:xfrm>
            <a:off x="356650" y="388099"/>
            <a:ext cx="68569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Madde kullanımında görülebilecek bazı</a:t>
            </a:r>
          </a:p>
          <a:p>
            <a:r>
              <a:rPr lang="tr-TR" sz="6000" b="1" dirty="0" smtClean="0"/>
              <a:t>Psikolojik </a:t>
            </a:r>
            <a:r>
              <a:rPr lang="tr-TR" sz="6000" b="1" dirty="0"/>
              <a:t>belirtiler</a:t>
            </a:r>
          </a:p>
        </p:txBody>
      </p:sp>
      <p:grpSp>
        <p:nvGrpSpPr>
          <p:cNvPr id="19" name="Grup 18"/>
          <p:cNvGrpSpPr/>
          <p:nvPr/>
        </p:nvGrpSpPr>
        <p:grpSpPr>
          <a:xfrm>
            <a:off x="554927" y="1973857"/>
            <a:ext cx="7239588" cy="400110"/>
            <a:chOff x="554927" y="1881525"/>
            <a:chExt cx="7239588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0483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Kişilikte ortaya çıkan, açıklanamayan değişiklikler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2637367"/>
            <a:ext cx="7239588" cy="707886"/>
            <a:chOff x="554927" y="1881525"/>
            <a:chExt cx="7239588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Duygu durumunda ani değişimler, asabiyet, ani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patlamalar veya nedensiz gülme gibi davranışlar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3598588"/>
            <a:ext cx="7239588" cy="707886"/>
            <a:chOff x="554927" y="1881525"/>
            <a:chExt cx="7239588" cy="707886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Beklenmedik bir şekilde zaman zaman ortaya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çıkan aşırı hareketlilik ve aktivite artışı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263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15" grpId="0" animBg="1"/>
      <p:bldP spid="37" grpId="0" animBg="1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19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7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Metin kutusu 17"/>
          <p:cNvSpPr txBox="1"/>
          <p:nvPr/>
        </p:nvSpPr>
        <p:spPr>
          <a:xfrm>
            <a:off x="356650" y="388099"/>
            <a:ext cx="685694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Madde kullanımında görülebilecek bazı</a:t>
            </a:r>
          </a:p>
          <a:p>
            <a:r>
              <a:rPr lang="tr-TR" sz="6000" b="1" dirty="0" smtClean="0"/>
              <a:t>Psikolojik </a:t>
            </a:r>
            <a:r>
              <a:rPr lang="tr-TR" sz="6000" b="1" dirty="0"/>
              <a:t>belirtiler</a:t>
            </a:r>
          </a:p>
        </p:txBody>
      </p:sp>
      <p:grpSp>
        <p:nvGrpSpPr>
          <p:cNvPr id="19" name="Grup 18"/>
          <p:cNvGrpSpPr/>
          <p:nvPr/>
        </p:nvGrpSpPr>
        <p:grpSpPr>
          <a:xfrm>
            <a:off x="554927" y="1973857"/>
            <a:ext cx="7239588" cy="707886"/>
            <a:chOff x="554927" y="1881525"/>
            <a:chExt cx="7239588" cy="707886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048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Genel bir motivasyon eksikliği, odaklanma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güçlüğü, dalgınlık veya uyuşukluk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2869451"/>
            <a:ext cx="7239588" cy="1015663"/>
            <a:chOff x="554927" y="1881525"/>
            <a:chExt cx="7239588" cy="1015663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0483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Herhangi bir sebebi olmaksızın korku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duyma, içine kapanma, gerginlik yaşama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veya aşırı şüphecilik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25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63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3" grpId="0" animBg="1"/>
      <p:bldP spid="15" grpId="0" animBg="1"/>
      <p:bldP spid="17" grpId="0" animBg="1"/>
      <p:bldP spid="18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253735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 smtClean="0"/>
              <a:t>Sunum içeriği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13303" y="1220081"/>
            <a:ext cx="527458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575757"/>
                </a:solidFill>
              </a:rPr>
              <a:t>Madde bağımlılığı nedir?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575757"/>
                </a:solidFill>
              </a:rPr>
              <a:t>Bağımlılık yapıcı maddeler nelerdir?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575757"/>
                </a:solidFill>
              </a:rPr>
              <a:t>Bağımlılığın olumsuz </a:t>
            </a:r>
            <a:r>
              <a:rPr lang="tr-TR" sz="2000" dirty="0" smtClean="0">
                <a:solidFill>
                  <a:srgbClr val="575757"/>
                </a:solidFill>
              </a:rPr>
              <a:t>etkileri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rgbClr val="575757"/>
                </a:solidFill>
              </a:rPr>
              <a:t>Bağımlılık belirtileri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solidFill>
                  <a:srgbClr val="575757"/>
                </a:solidFill>
              </a:rPr>
              <a:t>Bağımlılık </a:t>
            </a:r>
            <a:r>
              <a:rPr lang="tr-TR" sz="2000" dirty="0">
                <a:solidFill>
                  <a:srgbClr val="575757"/>
                </a:solidFill>
              </a:rPr>
              <a:t>nasıl başlar ve ilerler?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575757"/>
                </a:solidFill>
              </a:rPr>
              <a:t>Madde bağımlılığı konusunda ebeveyne düşenler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575757"/>
                </a:solidFill>
              </a:rPr>
              <a:t>Bağımlılık nasıl tedavi edilebilir?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rgbClr val="575757"/>
                </a:solidFill>
              </a:rPr>
              <a:t>Madde kullanımının getirdiği yasal sorumluluklar</a:t>
            </a:r>
            <a:endParaRPr lang="tr-TR" sz="2000" dirty="0" smtClean="0">
              <a:solidFill>
                <a:srgbClr val="575757"/>
              </a:solidFill>
            </a:endParaRP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02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35270" y="1350095"/>
            <a:ext cx="152389" cy="3655637"/>
            <a:chOff x="535270" y="855896"/>
            <a:chExt cx="152389" cy="3655637"/>
          </a:xfrm>
        </p:grpSpPr>
        <p:sp>
          <p:nvSpPr>
            <p:cNvPr id="2142" name="Line 116"/>
            <p:cNvSpPr>
              <a:spLocks noChangeShapeType="1"/>
            </p:cNvSpPr>
            <p:nvPr/>
          </p:nvSpPr>
          <p:spPr bwMode="auto">
            <a:xfrm>
              <a:off x="602651" y="855896"/>
              <a:ext cx="15496" cy="3655637"/>
            </a:xfrm>
            <a:prstGeom prst="line">
              <a:avLst/>
            </a:prstGeom>
            <a:noFill/>
            <a:ln w="285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120"/>
            <p:cNvSpPr>
              <a:spLocks noChangeArrowheads="1"/>
            </p:cNvSpPr>
            <p:nvPr/>
          </p:nvSpPr>
          <p:spPr bwMode="auto">
            <a:xfrm>
              <a:off x="535270" y="980885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Oval 120"/>
            <p:cNvSpPr>
              <a:spLocks noChangeArrowheads="1"/>
            </p:cNvSpPr>
            <p:nvPr/>
          </p:nvSpPr>
          <p:spPr bwMode="auto">
            <a:xfrm>
              <a:off x="535270" y="1424971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Oval 120"/>
            <p:cNvSpPr>
              <a:spLocks noChangeArrowheads="1"/>
            </p:cNvSpPr>
            <p:nvPr/>
          </p:nvSpPr>
          <p:spPr bwMode="auto">
            <a:xfrm>
              <a:off x="535270" y="1882502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535270" y="2325365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Oval 120"/>
            <p:cNvSpPr>
              <a:spLocks noChangeArrowheads="1"/>
            </p:cNvSpPr>
            <p:nvPr/>
          </p:nvSpPr>
          <p:spPr bwMode="auto">
            <a:xfrm>
              <a:off x="535270" y="2803621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" name="Oval 120"/>
            <p:cNvSpPr>
              <a:spLocks noChangeArrowheads="1"/>
            </p:cNvSpPr>
            <p:nvPr/>
          </p:nvSpPr>
          <p:spPr bwMode="auto">
            <a:xfrm>
              <a:off x="543659" y="3261078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" name="Oval 120"/>
            <p:cNvSpPr>
              <a:spLocks noChangeArrowheads="1"/>
            </p:cNvSpPr>
            <p:nvPr/>
          </p:nvSpPr>
          <p:spPr bwMode="auto">
            <a:xfrm>
              <a:off x="535270" y="3727001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" name="Oval 120"/>
            <p:cNvSpPr>
              <a:spLocks noChangeArrowheads="1"/>
            </p:cNvSpPr>
            <p:nvPr/>
          </p:nvSpPr>
          <p:spPr bwMode="auto">
            <a:xfrm>
              <a:off x="535270" y="4161480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4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43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20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7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8" name="Metin kutusu 17"/>
          <p:cNvSpPr txBox="1"/>
          <p:nvPr/>
        </p:nvSpPr>
        <p:spPr>
          <a:xfrm>
            <a:off x="356650" y="388099"/>
            <a:ext cx="64309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 smtClean="0"/>
              <a:t>Değişen davranışlar</a:t>
            </a:r>
            <a:endParaRPr lang="tr-TR" sz="6000" b="1" dirty="0"/>
          </a:p>
        </p:txBody>
      </p:sp>
      <p:pic>
        <p:nvPicPr>
          <p:cNvPr id="2" name="Değişen Davranışl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777" y="1605571"/>
            <a:ext cx="5968231" cy="33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6" grpId="0" animBg="1"/>
      <p:bldP spid="13" grpId="0" animBg="1"/>
      <p:bldP spid="15" grpId="0" animBg="1"/>
      <p:bldP spid="17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21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787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Madde kullanımından</a:t>
            </a:r>
          </a:p>
          <a:p>
            <a:r>
              <a:rPr lang="tr-TR" sz="4800" b="1" dirty="0"/>
              <a:t>şüphelenme süreci</a:t>
            </a:r>
          </a:p>
        </p:txBody>
      </p:sp>
      <p:cxnSp>
        <p:nvCxnSpPr>
          <p:cNvPr id="7" name="Düz Ok Bağlayıcısı 6"/>
          <p:cNvCxnSpPr/>
          <p:nvPr/>
        </p:nvCxnSpPr>
        <p:spPr>
          <a:xfrm>
            <a:off x="1297760" y="3068944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 7"/>
          <p:cNvGrpSpPr/>
          <p:nvPr/>
        </p:nvGrpSpPr>
        <p:grpSpPr>
          <a:xfrm>
            <a:off x="701519" y="2512032"/>
            <a:ext cx="939567" cy="425743"/>
            <a:chOff x="701519" y="2326404"/>
            <a:chExt cx="939567" cy="425743"/>
          </a:xfrm>
        </p:grpSpPr>
        <p:sp>
          <p:nvSpPr>
            <p:cNvPr id="2" name="Metin kutusu 1"/>
            <p:cNvSpPr txBox="1"/>
            <p:nvPr/>
          </p:nvSpPr>
          <p:spPr>
            <a:xfrm>
              <a:off x="780176" y="2352414"/>
              <a:ext cx="782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Şüphe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3" name="Dikdörtgen 2"/>
            <p:cNvSpPr/>
            <p:nvPr/>
          </p:nvSpPr>
          <p:spPr>
            <a:xfrm>
              <a:off x="701519" y="2326404"/>
              <a:ext cx="939567" cy="425743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2561843" y="2277939"/>
            <a:ext cx="2136823" cy="664121"/>
            <a:chOff x="3055962" y="2213914"/>
            <a:chExt cx="2136823" cy="664121"/>
          </a:xfrm>
        </p:grpSpPr>
        <p:sp>
          <p:nvSpPr>
            <p:cNvPr id="40" name="Metin kutusu 39"/>
            <p:cNvSpPr txBox="1"/>
            <p:nvPr/>
          </p:nvSpPr>
          <p:spPr>
            <a:xfrm>
              <a:off x="3098982" y="2213914"/>
              <a:ext cx="20441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Maddeler hakkında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bilgi edinin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23" name="Dikdörtgen 22"/>
            <p:cNvSpPr/>
            <p:nvPr/>
          </p:nvSpPr>
          <p:spPr>
            <a:xfrm>
              <a:off x="3055962" y="2213914"/>
              <a:ext cx="2136823" cy="664121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1" name="Grup 10"/>
          <p:cNvGrpSpPr/>
          <p:nvPr/>
        </p:nvGrpSpPr>
        <p:grpSpPr>
          <a:xfrm>
            <a:off x="5986169" y="2269154"/>
            <a:ext cx="1415042" cy="668621"/>
            <a:chOff x="7756247" y="2209414"/>
            <a:chExt cx="1415042" cy="668621"/>
          </a:xfrm>
        </p:grpSpPr>
        <p:sp>
          <p:nvSpPr>
            <p:cNvPr id="42" name="Metin kutusu 41"/>
            <p:cNvSpPr txBox="1"/>
            <p:nvPr/>
          </p:nvSpPr>
          <p:spPr>
            <a:xfrm>
              <a:off x="7792279" y="2209414"/>
              <a:ext cx="13622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İyi bir ortam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yaratın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7756247" y="2218199"/>
              <a:ext cx="1415042" cy="659836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2" name="Grup 11"/>
          <p:cNvGrpSpPr/>
          <p:nvPr/>
        </p:nvGrpSpPr>
        <p:grpSpPr>
          <a:xfrm>
            <a:off x="7561673" y="4220800"/>
            <a:ext cx="1681503" cy="991982"/>
            <a:chOff x="9577543" y="3638741"/>
            <a:chExt cx="1681503" cy="991982"/>
          </a:xfrm>
        </p:grpSpPr>
        <p:sp>
          <p:nvSpPr>
            <p:cNvPr id="43" name="Metin kutusu 42"/>
            <p:cNvSpPr txBox="1"/>
            <p:nvPr/>
          </p:nvSpPr>
          <p:spPr>
            <a:xfrm>
              <a:off x="9577544" y="3642021"/>
              <a:ext cx="164019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Duygularınızı,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Düşüncelerinizi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paylaşın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27" name="Dikdörtgen 26"/>
            <p:cNvSpPr/>
            <p:nvPr/>
          </p:nvSpPr>
          <p:spPr>
            <a:xfrm>
              <a:off x="9577543" y="3638741"/>
              <a:ext cx="1681503" cy="991982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1562431" y="4220800"/>
            <a:ext cx="1415045" cy="682448"/>
            <a:chOff x="1855373" y="3774218"/>
            <a:chExt cx="1415045" cy="682448"/>
          </a:xfrm>
        </p:grpSpPr>
        <p:sp>
          <p:nvSpPr>
            <p:cNvPr id="39" name="Metin kutusu 38"/>
            <p:cNvSpPr txBox="1"/>
            <p:nvPr/>
          </p:nvSpPr>
          <p:spPr>
            <a:xfrm>
              <a:off x="1860609" y="3780521"/>
              <a:ext cx="14098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Çaktırmadan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izleyin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855373" y="3774218"/>
              <a:ext cx="1415042" cy="682448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/>
          <p:cNvGrpSpPr/>
          <p:nvPr/>
        </p:nvGrpSpPr>
        <p:grpSpPr>
          <a:xfrm>
            <a:off x="4246623" y="4220800"/>
            <a:ext cx="1613364" cy="682449"/>
            <a:chOff x="5450167" y="3916874"/>
            <a:chExt cx="1613364" cy="682449"/>
          </a:xfrm>
        </p:grpSpPr>
        <p:sp>
          <p:nvSpPr>
            <p:cNvPr id="41" name="Metin kutusu 40"/>
            <p:cNvSpPr txBox="1"/>
            <p:nvPr/>
          </p:nvSpPr>
          <p:spPr>
            <a:xfrm>
              <a:off x="5516049" y="3919020"/>
              <a:ext cx="14847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Kendinizi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hazır hissedin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30" name="Dikdörtgen 29"/>
            <p:cNvSpPr/>
            <p:nvPr/>
          </p:nvSpPr>
          <p:spPr>
            <a:xfrm>
              <a:off x="5450167" y="3916874"/>
              <a:ext cx="1613364" cy="682449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cxnSp>
        <p:nvCxnSpPr>
          <p:cNvPr id="35" name="Düz Ok Bağlayıcısı 34"/>
          <p:cNvCxnSpPr/>
          <p:nvPr/>
        </p:nvCxnSpPr>
        <p:spPr>
          <a:xfrm flipV="1">
            <a:off x="2535922" y="3068944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Düz Ok Bağlayıcısı 35"/>
          <p:cNvCxnSpPr/>
          <p:nvPr/>
        </p:nvCxnSpPr>
        <p:spPr>
          <a:xfrm>
            <a:off x="3948449" y="3070437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Düz Ok Bağlayıcısı 36"/>
          <p:cNvCxnSpPr/>
          <p:nvPr/>
        </p:nvCxnSpPr>
        <p:spPr>
          <a:xfrm flipV="1">
            <a:off x="5561813" y="3068944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Düz Ok Bağlayıcısı 37"/>
          <p:cNvCxnSpPr/>
          <p:nvPr/>
        </p:nvCxnSpPr>
        <p:spPr>
          <a:xfrm>
            <a:off x="7263499" y="3068944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51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22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7876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Madde kullanımından</a:t>
            </a:r>
          </a:p>
          <a:p>
            <a:r>
              <a:rPr lang="tr-TR" sz="4800" b="1" dirty="0"/>
              <a:t>şüphelenme süreci</a:t>
            </a:r>
          </a:p>
        </p:txBody>
      </p:sp>
      <p:cxnSp>
        <p:nvCxnSpPr>
          <p:cNvPr id="22" name="Düz Ok Bağlayıcısı 21"/>
          <p:cNvCxnSpPr/>
          <p:nvPr/>
        </p:nvCxnSpPr>
        <p:spPr>
          <a:xfrm>
            <a:off x="1297760" y="3068944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 22"/>
          <p:cNvGrpSpPr/>
          <p:nvPr/>
        </p:nvGrpSpPr>
        <p:grpSpPr>
          <a:xfrm>
            <a:off x="662730" y="2512032"/>
            <a:ext cx="1015068" cy="425743"/>
            <a:chOff x="662730" y="2326404"/>
            <a:chExt cx="1015068" cy="425743"/>
          </a:xfrm>
        </p:grpSpPr>
        <p:sp>
          <p:nvSpPr>
            <p:cNvPr id="24" name="Metin kutusu 23"/>
            <p:cNvSpPr txBox="1"/>
            <p:nvPr/>
          </p:nvSpPr>
          <p:spPr>
            <a:xfrm>
              <a:off x="662730" y="2352414"/>
              <a:ext cx="1015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Reddetti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25" name="Dikdörtgen 24"/>
            <p:cNvSpPr/>
            <p:nvPr/>
          </p:nvSpPr>
          <p:spPr>
            <a:xfrm>
              <a:off x="701519" y="2326404"/>
              <a:ext cx="939567" cy="425743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27" name="Grup 26"/>
          <p:cNvGrpSpPr/>
          <p:nvPr/>
        </p:nvGrpSpPr>
        <p:grpSpPr>
          <a:xfrm>
            <a:off x="2561843" y="2277939"/>
            <a:ext cx="2136823" cy="664121"/>
            <a:chOff x="3055962" y="2213914"/>
            <a:chExt cx="2136823" cy="664121"/>
          </a:xfrm>
        </p:grpSpPr>
        <p:sp>
          <p:nvSpPr>
            <p:cNvPr id="29" name="Metin kutusu 28"/>
            <p:cNvSpPr txBox="1"/>
            <p:nvPr/>
          </p:nvSpPr>
          <p:spPr>
            <a:xfrm>
              <a:off x="3192182" y="2213914"/>
              <a:ext cx="18577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Tekrar konuşmayı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deneyin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30" name="Dikdörtgen 29"/>
            <p:cNvSpPr/>
            <p:nvPr/>
          </p:nvSpPr>
          <p:spPr>
            <a:xfrm>
              <a:off x="3055962" y="2213914"/>
              <a:ext cx="2136823" cy="664121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5754848" y="2269154"/>
            <a:ext cx="1895912" cy="668621"/>
            <a:chOff x="7524926" y="2209414"/>
            <a:chExt cx="1895912" cy="668621"/>
          </a:xfrm>
        </p:grpSpPr>
        <p:sp>
          <p:nvSpPr>
            <p:cNvPr id="32" name="Metin kutusu 31"/>
            <p:cNvSpPr txBox="1"/>
            <p:nvPr/>
          </p:nvSpPr>
          <p:spPr>
            <a:xfrm>
              <a:off x="7544521" y="2209414"/>
              <a:ext cx="18577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Tekrar konuşmayı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deneyin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7524926" y="2218199"/>
              <a:ext cx="1895912" cy="659836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7340208" y="4220799"/>
            <a:ext cx="2083134" cy="1203610"/>
            <a:chOff x="9356078" y="3638740"/>
            <a:chExt cx="2083134" cy="1203610"/>
          </a:xfrm>
        </p:grpSpPr>
        <p:sp>
          <p:nvSpPr>
            <p:cNvPr id="35" name="Metin kutusu 34"/>
            <p:cNvSpPr txBox="1"/>
            <p:nvPr/>
          </p:nvSpPr>
          <p:spPr>
            <a:xfrm>
              <a:off x="9356078" y="3642021"/>
              <a:ext cx="208313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Hakem niteliğindeki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3. bir şahıstan</a:t>
              </a:r>
            </a:p>
            <a:p>
              <a:pPr algn="ctr"/>
              <a:r>
                <a:rPr lang="tr-TR" b="1" dirty="0">
                  <a:solidFill>
                    <a:srgbClr val="E61F4F"/>
                  </a:solidFill>
                </a:rPr>
                <a:t>y</a:t>
              </a:r>
              <a:r>
                <a:rPr lang="tr-TR" b="1" dirty="0" smtClean="0">
                  <a:solidFill>
                    <a:srgbClr val="E61F4F"/>
                  </a:solidFill>
                </a:rPr>
                <a:t>ardım almayı</a:t>
              </a:r>
              <a:endParaRPr lang="tr-TR" b="1" dirty="0">
                <a:solidFill>
                  <a:srgbClr val="E61F4F"/>
                </a:solidFill>
              </a:endParaRP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önerin</a:t>
              </a:r>
            </a:p>
          </p:txBody>
        </p:sp>
        <p:sp>
          <p:nvSpPr>
            <p:cNvPr id="36" name="Dikdörtgen 35"/>
            <p:cNvSpPr/>
            <p:nvPr/>
          </p:nvSpPr>
          <p:spPr>
            <a:xfrm>
              <a:off x="9386659" y="3638740"/>
              <a:ext cx="2052553" cy="1203609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1562431" y="4220800"/>
            <a:ext cx="1415042" cy="682448"/>
            <a:chOff x="1855373" y="3774218"/>
            <a:chExt cx="1415042" cy="682448"/>
          </a:xfrm>
        </p:grpSpPr>
        <p:sp>
          <p:nvSpPr>
            <p:cNvPr id="38" name="Metin kutusu 37"/>
            <p:cNvSpPr txBox="1"/>
            <p:nvPr/>
          </p:nvSpPr>
          <p:spPr>
            <a:xfrm>
              <a:off x="1903982" y="3780521"/>
              <a:ext cx="1323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İzlemeye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devam edin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44" name="Dikdörtgen 43"/>
            <p:cNvSpPr/>
            <p:nvPr/>
          </p:nvSpPr>
          <p:spPr>
            <a:xfrm>
              <a:off x="1855373" y="3774218"/>
              <a:ext cx="1415042" cy="682448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45" name="Grup 44"/>
          <p:cNvGrpSpPr/>
          <p:nvPr/>
        </p:nvGrpSpPr>
        <p:grpSpPr>
          <a:xfrm>
            <a:off x="4219149" y="4220800"/>
            <a:ext cx="1671419" cy="682449"/>
            <a:chOff x="5422693" y="3916874"/>
            <a:chExt cx="1671419" cy="682449"/>
          </a:xfrm>
        </p:grpSpPr>
        <p:sp>
          <p:nvSpPr>
            <p:cNvPr id="46" name="Metin kutusu 45"/>
            <p:cNvSpPr txBox="1"/>
            <p:nvPr/>
          </p:nvSpPr>
          <p:spPr>
            <a:xfrm>
              <a:off x="5422693" y="3919020"/>
              <a:ext cx="16714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Tekrar izlemeye</a:t>
              </a:r>
            </a:p>
            <a:p>
              <a:pPr algn="ctr"/>
              <a:r>
                <a:rPr lang="tr-TR" b="1" dirty="0" smtClean="0">
                  <a:solidFill>
                    <a:srgbClr val="E61F4F"/>
                  </a:solidFill>
                </a:rPr>
                <a:t>devam edin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47" name="Dikdörtgen 46"/>
            <p:cNvSpPr/>
            <p:nvPr/>
          </p:nvSpPr>
          <p:spPr>
            <a:xfrm>
              <a:off x="5450167" y="3916874"/>
              <a:ext cx="1613364" cy="682449"/>
            </a:xfrm>
            <a:prstGeom prst="rect">
              <a:avLst/>
            </a:prstGeom>
            <a:noFill/>
            <a:ln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cxnSp>
        <p:nvCxnSpPr>
          <p:cNvPr id="48" name="Düz Ok Bağlayıcısı 47"/>
          <p:cNvCxnSpPr/>
          <p:nvPr/>
        </p:nvCxnSpPr>
        <p:spPr>
          <a:xfrm flipV="1">
            <a:off x="2535922" y="3068944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Düz Ok Bağlayıcısı 48"/>
          <p:cNvCxnSpPr/>
          <p:nvPr/>
        </p:nvCxnSpPr>
        <p:spPr>
          <a:xfrm>
            <a:off x="3948449" y="3070437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Düz Ok Bağlayıcısı 49"/>
          <p:cNvCxnSpPr/>
          <p:nvPr/>
        </p:nvCxnSpPr>
        <p:spPr>
          <a:xfrm flipV="1">
            <a:off x="5561813" y="3068944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Ok Bağlayıcısı 50"/>
          <p:cNvCxnSpPr/>
          <p:nvPr/>
        </p:nvCxnSpPr>
        <p:spPr>
          <a:xfrm>
            <a:off x="7263499" y="3068944"/>
            <a:ext cx="596348" cy="10023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9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/>
          <p:cNvSpPr/>
          <p:nvPr/>
        </p:nvSpPr>
        <p:spPr>
          <a:xfrm>
            <a:off x="0" y="0"/>
            <a:ext cx="12197556" cy="6832600"/>
          </a:xfrm>
          <a:prstGeom prst="rect">
            <a:avLst/>
          </a:prstGeom>
          <a:blipFill dpi="0" rotWithShape="1">
            <a:blip r:embed="rId3"/>
            <a:srcRect/>
            <a:stretch>
              <a:fillRect t="-12000" b="-11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210434"/>
            <a:ext cx="39903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1"/>
                </a:solidFill>
              </a:rPr>
              <a:t>Kişi ne zaman</a:t>
            </a:r>
          </a:p>
          <a:p>
            <a:r>
              <a:rPr lang="tr-TR" sz="4800" b="1" dirty="0">
                <a:solidFill>
                  <a:schemeClr val="bg1"/>
                </a:solidFill>
              </a:rPr>
              <a:t>bağımlı sayılır?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23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2" name="Dikdörtgen 11"/>
          <p:cNvSpPr/>
          <p:nvPr/>
        </p:nvSpPr>
        <p:spPr>
          <a:xfrm>
            <a:off x="1016822" y="2782669"/>
            <a:ext cx="7058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</a:rPr>
              <a:t>Son 12 </a:t>
            </a:r>
            <a:r>
              <a:rPr lang="tr-TR" b="1" dirty="0" smtClean="0">
                <a:solidFill>
                  <a:schemeClr val="bg1"/>
                </a:solidFill>
              </a:rPr>
              <a:t>ay içerisinde şu </a:t>
            </a:r>
            <a:r>
              <a:rPr lang="tr-TR" b="1" dirty="0">
                <a:solidFill>
                  <a:schemeClr val="bg1"/>
                </a:solidFill>
              </a:rPr>
              <a:t>b</a:t>
            </a:r>
            <a:r>
              <a:rPr lang="tr-TR" b="1" dirty="0" smtClean="0">
                <a:solidFill>
                  <a:schemeClr val="bg1"/>
                </a:solidFill>
              </a:rPr>
              <a:t>elirtilerden </a:t>
            </a:r>
            <a:r>
              <a:rPr lang="tr-TR" b="1" dirty="0">
                <a:solidFill>
                  <a:schemeClr val="bg1"/>
                </a:solidFill>
              </a:rPr>
              <a:t>e</a:t>
            </a:r>
            <a:r>
              <a:rPr lang="tr-TR" b="1" dirty="0" smtClean="0">
                <a:solidFill>
                  <a:schemeClr val="bg1"/>
                </a:solidFill>
              </a:rPr>
              <a:t>n az </a:t>
            </a:r>
            <a:r>
              <a:rPr lang="tr-TR" b="1" dirty="0">
                <a:solidFill>
                  <a:schemeClr val="bg1"/>
                </a:solidFill>
              </a:rPr>
              <a:t>ü</a:t>
            </a:r>
            <a:r>
              <a:rPr lang="tr-TR" b="1" dirty="0" smtClean="0">
                <a:solidFill>
                  <a:schemeClr val="bg1"/>
                </a:solidFill>
              </a:rPr>
              <a:t>çünü gösteren kişi bağımlıdır</a:t>
            </a:r>
            <a:r>
              <a:rPr lang="tr-TR" b="1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0049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3" grpId="0" animBg="1"/>
      <p:bldP spid="14" grpId="0"/>
      <p:bldP spid="15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9444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Kişi ne zaman</a:t>
            </a:r>
          </a:p>
          <a:p>
            <a:r>
              <a:rPr lang="tr-TR" sz="6000" b="1" dirty="0"/>
              <a:t>bağımlı sayılır?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24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382468"/>
            <a:ext cx="5720746" cy="646331"/>
            <a:chOff x="554927" y="1881525"/>
            <a:chExt cx="5720746" cy="646331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5529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Aynı etkiyi sağlamak amacıyla kullanılan </a:t>
              </a:r>
              <a:r>
                <a:rPr lang="tr-TR" dirty="0" smtClean="0">
                  <a:solidFill>
                    <a:srgbClr val="575757"/>
                  </a:solidFill>
                </a:rPr>
                <a:t>madde miktarını </a:t>
              </a:r>
              <a:r>
                <a:rPr lang="tr-TR" dirty="0">
                  <a:solidFill>
                    <a:srgbClr val="575757"/>
                  </a:solidFill>
                </a:rPr>
                <a:t>sürekli arttırmak.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6000" t="-18000" r="-11000" b="-24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3028327"/>
            <a:ext cx="6471348" cy="646331"/>
            <a:chOff x="554927" y="1881525"/>
            <a:chExt cx="6471348" cy="646331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7" y="1881525"/>
              <a:ext cx="62800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kullanmayı bıraktığında veya </a:t>
              </a:r>
              <a:r>
                <a:rPr lang="tr-TR" dirty="0" smtClean="0">
                  <a:solidFill>
                    <a:srgbClr val="575757"/>
                  </a:solidFill>
                </a:rPr>
                <a:t>azalttığında fiziksel </a:t>
              </a:r>
              <a:r>
                <a:rPr lang="tr-TR" dirty="0">
                  <a:solidFill>
                    <a:srgbClr val="575757"/>
                  </a:solidFill>
                </a:rPr>
                <a:t>ve ruhsal yoksunluk belirtileri yaşamak.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3668749"/>
            <a:ext cx="6471348" cy="369332"/>
            <a:chOff x="554927" y="1881525"/>
            <a:chExt cx="6471348" cy="369332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7" y="1881525"/>
              <a:ext cx="6280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Düşünülenden daha fazla madde kullanmak.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54927" y="4108516"/>
            <a:ext cx="6471348" cy="646331"/>
            <a:chOff x="554927" y="1881525"/>
            <a:chExt cx="6471348" cy="646331"/>
          </a:xfrm>
        </p:grpSpPr>
        <p:sp>
          <p:nvSpPr>
            <p:cNvPr id="24" name="Metin kutusu 23"/>
            <p:cNvSpPr txBox="1"/>
            <p:nvPr/>
          </p:nvSpPr>
          <p:spPr>
            <a:xfrm>
              <a:off x="746177" y="1881525"/>
              <a:ext cx="62800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kullanımını denetlemek ya da bırakmak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için gösterilen çabanın sürekli boşa çıkması.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1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9444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Kişi ne zaman</a:t>
            </a:r>
          </a:p>
          <a:p>
            <a:r>
              <a:rPr lang="tr-TR" sz="6000" b="1" dirty="0"/>
              <a:t>bağımlı sayılır?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25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382468"/>
            <a:ext cx="5720746" cy="646331"/>
            <a:chOff x="554927" y="1881525"/>
            <a:chExt cx="5720746" cy="646331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5529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Sosyal, mesleki ve kişisel etkinliklerini madde kullanmak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sebebiyle azaltmak veya tamamen </a:t>
              </a:r>
              <a:r>
                <a:rPr lang="tr-TR" dirty="0" smtClean="0">
                  <a:solidFill>
                    <a:srgbClr val="575757"/>
                  </a:solidFill>
                </a:rPr>
                <a:t>terk etmek.</a:t>
              </a:r>
              <a:endParaRPr lang="tr-TR" dirty="0">
                <a:solidFill>
                  <a:srgbClr val="575757"/>
                </a:solidFill>
              </a:endParaRP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7" name="Grup 16"/>
          <p:cNvGrpSpPr/>
          <p:nvPr/>
        </p:nvGrpSpPr>
        <p:grpSpPr>
          <a:xfrm>
            <a:off x="554927" y="3163498"/>
            <a:ext cx="6471348" cy="646331"/>
            <a:chOff x="554927" y="1881525"/>
            <a:chExt cx="6471348" cy="646331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7" y="1881525"/>
              <a:ext cx="62800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Maddeyi sağlamak, kullanmak veya bırakmak için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çok fazla zaman harcamak.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54927" y="3958332"/>
            <a:ext cx="6471348" cy="646331"/>
            <a:chOff x="554927" y="1881525"/>
            <a:chExt cx="6471348" cy="646331"/>
          </a:xfrm>
        </p:grpSpPr>
        <p:sp>
          <p:nvSpPr>
            <p:cNvPr id="24" name="Metin kutusu 23"/>
            <p:cNvSpPr txBox="1"/>
            <p:nvPr/>
          </p:nvSpPr>
          <p:spPr>
            <a:xfrm>
              <a:off x="746177" y="1881525"/>
              <a:ext cx="62800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Fiziksel veya ruhsal sorunlara yol açmasına rağmen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madde kullanmayı sürdürmek.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22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7000" t="-18000" r="-14000" b="-25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16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26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993" y="578386"/>
            <a:ext cx="5626091" cy="5643244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5013259" y="2660948"/>
            <a:ext cx="2219892" cy="1569660"/>
            <a:chOff x="5111596" y="2507810"/>
            <a:chExt cx="2219892" cy="1569660"/>
          </a:xfrm>
        </p:grpSpPr>
        <p:sp>
          <p:nvSpPr>
            <p:cNvPr id="3" name="Metin kutusu 2"/>
            <p:cNvSpPr txBox="1"/>
            <p:nvPr/>
          </p:nvSpPr>
          <p:spPr>
            <a:xfrm>
              <a:off x="5259126" y="2522950"/>
              <a:ext cx="13660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 smtClean="0">
                  <a:solidFill>
                    <a:srgbClr val="E61F4F"/>
                  </a:solidFill>
                </a:rPr>
                <a:t>nasıl</a:t>
              </a:r>
              <a:endParaRPr lang="tr-TR" sz="4800" b="1" dirty="0">
                <a:solidFill>
                  <a:srgbClr val="E61F4F"/>
                </a:solidFill>
              </a:endParaRPr>
            </a:p>
          </p:txBody>
        </p:sp>
        <p:sp>
          <p:nvSpPr>
            <p:cNvPr id="40" name="Metin kutusu 39"/>
            <p:cNvSpPr txBox="1"/>
            <p:nvPr/>
          </p:nvSpPr>
          <p:spPr>
            <a:xfrm>
              <a:off x="5111596" y="3013501"/>
              <a:ext cx="1694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 smtClean="0">
                  <a:solidFill>
                    <a:srgbClr val="E61F4F"/>
                  </a:solidFill>
                </a:rPr>
                <a:t>ilerler</a:t>
              </a:r>
              <a:endParaRPr lang="tr-TR" sz="4800" b="1" dirty="0">
                <a:solidFill>
                  <a:srgbClr val="E61F4F"/>
                </a:solidFill>
              </a:endParaRPr>
            </a:p>
          </p:txBody>
        </p:sp>
        <p:sp>
          <p:nvSpPr>
            <p:cNvPr id="41" name="Metin kutusu 40"/>
            <p:cNvSpPr txBox="1"/>
            <p:nvPr/>
          </p:nvSpPr>
          <p:spPr>
            <a:xfrm>
              <a:off x="6576153" y="2507810"/>
              <a:ext cx="7553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9600" b="1" dirty="0" smtClean="0">
                  <a:solidFill>
                    <a:srgbClr val="E61F4F"/>
                  </a:solidFill>
                </a:rPr>
                <a:t>?</a:t>
              </a:r>
              <a:endParaRPr lang="tr-TR" sz="9600" b="1" dirty="0">
                <a:solidFill>
                  <a:srgbClr val="E61F4F"/>
                </a:solidFill>
              </a:endParaRPr>
            </a:p>
          </p:txBody>
        </p:sp>
      </p:grpSp>
      <p:sp>
        <p:nvSpPr>
          <p:cNvPr id="8" name="Metin kutusu 7"/>
          <p:cNvSpPr txBox="1"/>
          <p:nvPr/>
        </p:nvSpPr>
        <p:spPr>
          <a:xfrm>
            <a:off x="5505343" y="924645"/>
            <a:ext cx="1185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Bir</a:t>
            </a:r>
            <a:r>
              <a:rPr lang="de-DE" sz="1400" dirty="0"/>
              <a:t> </a:t>
            </a:r>
            <a:r>
              <a:rPr lang="de-DE" sz="1400" dirty="0" err="1"/>
              <a:t>kereden</a:t>
            </a:r>
            <a:endParaRPr lang="de-DE" sz="1400" dirty="0"/>
          </a:p>
          <a:p>
            <a:pPr algn="ctr"/>
            <a:r>
              <a:rPr lang="de-DE" sz="1400" dirty="0" err="1"/>
              <a:t>bir</a:t>
            </a:r>
            <a:r>
              <a:rPr lang="de-DE" sz="1400" dirty="0"/>
              <a:t> </a:t>
            </a:r>
            <a:r>
              <a:rPr lang="de-DE" sz="1400" dirty="0" err="1"/>
              <a:t>şey</a:t>
            </a:r>
            <a:r>
              <a:rPr lang="de-DE" sz="1400" dirty="0"/>
              <a:t> </a:t>
            </a:r>
            <a:r>
              <a:rPr lang="de-DE" sz="1400" dirty="0" err="1"/>
              <a:t>olmaz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45" name="Metin kutusu 44"/>
          <p:cNvSpPr txBox="1"/>
          <p:nvPr/>
        </p:nvSpPr>
        <p:spPr>
          <a:xfrm>
            <a:off x="7081080" y="1609981"/>
            <a:ext cx="1039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Bir</a:t>
            </a:r>
            <a:r>
              <a:rPr lang="de-DE" sz="1400" dirty="0"/>
              <a:t> </a:t>
            </a:r>
            <a:r>
              <a:rPr lang="de-DE" sz="1400" dirty="0" err="1"/>
              <a:t>daha</a:t>
            </a:r>
            <a:endParaRPr lang="de-DE" sz="1400" dirty="0"/>
          </a:p>
          <a:p>
            <a:pPr algn="ctr"/>
            <a:r>
              <a:rPr lang="de-DE" sz="1400" dirty="0" err="1"/>
              <a:t>kullanmam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54" name="Metin kutusu 53"/>
          <p:cNvSpPr txBox="1"/>
          <p:nvPr/>
        </p:nvSpPr>
        <p:spPr>
          <a:xfrm>
            <a:off x="7905852" y="2982041"/>
            <a:ext cx="7377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Ben</a:t>
            </a:r>
          </a:p>
          <a:p>
            <a:pPr algn="ctr"/>
            <a:r>
              <a:rPr lang="de-DE" sz="1400" dirty="0" err="1"/>
              <a:t>bağımlı</a:t>
            </a:r>
            <a:endParaRPr lang="de-DE" sz="1400" dirty="0"/>
          </a:p>
          <a:p>
            <a:pPr algn="ctr"/>
            <a:r>
              <a:rPr lang="de-DE" sz="1400" dirty="0" err="1"/>
              <a:t>olmam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57" name="Metin kutusu 56"/>
          <p:cNvSpPr txBox="1"/>
          <p:nvPr/>
        </p:nvSpPr>
        <p:spPr>
          <a:xfrm>
            <a:off x="7193858" y="4648339"/>
            <a:ext cx="88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İstersem</a:t>
            </a:r>
            <a:endParaRPr lang="de-DE" sz="1400" dirty="0"/>
          </a:p>
          <a:p>
            <a:pPr algn="ctr"/>
            <a:r>
              <a:rPr lang="de-DE" sz="1400" dirty="0" err="1"/>
              <a:t>bırakırım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58" name="Metin kutusu 57"/>
          <p:cNvSpPr txBox="1"/>
          <p:nvPr/>
        </p:nvSpPr>
        <p:spPr>
          <a:xfrm>
            <a:off x="5500572" y="5253220"/>
            <a:ext cx="1229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Bu</a:t>
            </a:r>
            <a:r>
              <a:rPr lang="de-DE" sz="1400" dirty="0"/>
              <a:t> </a:t>
            </a:r>
            <a:r>
              <a:rPr lang="de-DE" sz="1400" dirty="0" err="1"/>
              <a:t>meret</a:t>
            </a:r>
            <a:endParaRPr lang="de-DE" sz="1400" dirty="0"/>
          </a:p>
          <a:p>
            <a:pPr algn="ctr"/>
            <a:r>
              <a:rPr lang="de-DE" sz="1400" dirty="0" err="1"/>
              <a:t>bırakılmaz</a:t>
            </a:r>
            <a:r>
              <a:rPr lang="de-DE" sz="1400" dirty="0"/>
              <a:t> </a:t>
            </a:r>
            <a:r>
              <a:rPr lang="de-DE" sz="1400" dirty="0" err="1"/>
              <a:t>ki</a:t>
            </a:r>
            <a:r>
              <a:rPr lang="de-DE" sz="1400" dirty="0"/>
              <a:t>...</a:t>
            </a:r>
            <a:endParaRPr lang="tr-TR" sz="1400" dirty="0"/>
          </a:p>
        </p:txBody>
      </p:sp>
      <p:sp>
        <p:nvSpPr>
          <p:cNvPr id="59" name="Metin kutusu 58"/>
          <p:cNvSpPr txBox="1"/>
          <p:nvPr/>
        </p:nvSpPr>
        <p:spPr>
          <a:xfrm>
            <a:off x="4024965" y="4616023"/>
            <a:ext cx="1086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Bırakmak</a:t>
            </a:r>
            <a:endParaRPr lang="de-DE" sz="1400" dirty="0"/>
          </a:p>
          <a:p>
            <a:pPr algn="ctr"/>
            <a:r>
              <a:rPr lang="de-DE" sz="1400" dirty="0" err="1"/>
              <a:t>zorundayım</a:t>
            </a:r>
            <a:r>
              <a:rPr lang="de-DE" sz="1400" dirty="0"/>
              <a:t>.</a:t>
            </a:r>
            <a:endParaRPr lang="tr-TR" sz="1400" dirty="0"/>
          </a:p>
        </p:txBody>
      </p:sp>
      <p:sp>
        <p:nvSpPr>
          <p:cNvPr id="63" name="Metin kutusu 62"/>
          <p:cNvSpPr txBox="1"/>
          <p:nvPr/>
        </p:nvSpPr>
        <p:spPr>
          <a:xfrm>
            <a:off x="3383545" y="3141920"/>
            <a:ext cx="1106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dirty="0" smtClean="0"/>
              <a:t>Artık</a:t>
            </a:r>
          </a:p>
          <a:p>
            <a:pPr algn="ctr"/>
            <a:r>
              <a:rPr lang="tr-TR" sz="1400" dirty="0" smtClean="0"/>
              <a:t>bırakacağım.</a:t>
            </a:r>
            <a:endParaRPr lang="tr-TR" sz="1400" dirty="0"/>
          </a:p>
        </p:txBody>
      </p:sp>
      <p:sp>
        <p:nvSpPr>
          <p:cNvPr id="64" name="Metin kutusu 63"/>
          <p:cNvSpPr txBox="1"/>
          <p:nvPr/>
        </p:nvSpPr>
        <p:spPr>
          <a:xfrm>
            <a:off x="4064591" y="1503181"/>
            <a:ext cx="10070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Bıraktım,</a:t>
            </a:r>
          </a:p>
          <a:p>
            <a:pPr algn="ctr"/>
            <a:r>
              <a:rPr lang="pt-BR" sz="1400" dirty="0"/>
              <a:t>bir daha da</a:t>
            </a:r>
          </a:p>
          <a:p>
            <a:pPr algn="ctr"/>
            <a:r>
              <a:rPr lang="pt-BR" sz="1400" dirty="0"/>
              <a:t>başlamam.</a:t>
            </a:r>
            <a:endParaRPr lang="tr-TR" sz="1400" dirty="0"/>
          </a:p>
        </p:txBody>
      </p:sp>
    </p:spTree>
    <p:extLst>
      <p:ext uri="{BB962C8B-B14F-4D97-AF65-F5344CB8AC3E}">
        <p14:creationId xmlns:p14="http://schemas.microsoft.com/office/powerpoint/2010/main" val="350649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8" grpId="0"/>
      <p:bldP spid="45" grpId="0"/>
      <p:bldP spid="54" grpId="0"/>
      <p:bldP spid="57" grpId="0"/>
      <p:bldP spid="58" grpId="0"/>
      <p:bldP spid="59" grpId="0"/>
      <p:bldP spid="63" grpId="0"/>
      <p:bldP spid="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75000" t="-23000" r="-35000" b="-4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27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Madde </a:t>
            </a:r>
            <a:r>
              <a:rPr lang="tr-TR" sz="4800" b="1" dirty="0" smtClean="0"/>
              <a:t>kullanmaya nerede </a:t>
            </a:r>
            <a:r>
              <a:rPr lang="tr-TR" sz="4800" b="1" dirty="0"/>
              <a:t>ve ne </a:t>
            </a:r>
            <a:r>
              <a:rPr lang="tr-TR" sz="4800" b="1" dirty="0" smtClean="0"/>
              <a:t>zaman davet </a:t>
            </a:r>
            <a:r>
              <a:rPr lang="tr-TR" sz="4800" b="1" dirty="0"/>
              <a:t>ederler?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356649" y="2050839"/>
            <a:ext cx="72736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Maddeyi tanıtan, özendiren ve </a:t>
            </a:r>
            <a:r>
              <a:rPr lang="tr-TR" sz="2000" dirty="0" smtClean="0">
                <a:solidFill>
                  <a:srgbClr val="575757"/>
                </a:solidFill>
              </a:rPr>
              <a:t>kullanma fikrini </a:t>
            </a:r>
            <a:r>
              <a:rPr lang="tr-TR" sz="2000" dirty="0">
                <a:solidFill>
                  <a:srgbClr val="575757"/>
                </a:solidFill>
              </a:rPr>
              <a:t>oluşturan genellikle yakın bir </a:t>
            </a:r>
            <a:r>
              <a:rPr lang="tr-TR" sz="2000" dirty="0" smtClean="0">
                <a:solidFill>
                  <a:srgbClr val="575757"/>
                </a:solidFill>
              </a:rPr>
              <a:t>arkadaştır. Çünkü </a:t>
            </a:r>
            <a:r>
              <a:rPr lang="tr-TR" sz="2000" dirty="0">
                <a:solidFill>
                  <a:srgbClr val="575757"/>
                </a:solidFill>
              </a:rPr>
              <a:t>bu maddelerin zararlı olduğunu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kullanılmaması gerektiğini herkes bilir. </a:t>
            </a:r>
            <a:r>
              <a:rPr lang="tr-TR" sz="2000" dirty="0" smtClean="0">
                <a:solidFill>
                  <a:srgbClr val="575757"/>
                </a:solidFill>
              </a:rPr>
              <a:t> Ancak </a:t>
            </a:r>
            <a:r>
              <a:rPr lang="tr-TR" sz="2000" dirty="0">
                <a:solidFill>
                  <a:srgbClr val="575757"/>
                </a:solidFill>
              </a:rPr>
              <a:t>yakın bir arkadaş, insanı madde </a:t>
            </a:r>
            <a:r>
              <a:rPr lang="tr-TR" sz="2000" dirty="0" smtClean="0">
                <a:solidFill>
                  <a:srgbClr val="575757"/>
                </a:solidFill>
              </a:rPr>
              <a:t>kullanmaya </a:t>
            </a:r>
            <a:r>
              <a:rPr lang="tr-TR" sz="2000" dirty="0">
                <a:solidFill>
                  <a:srgbClr val="575757"/>
                </a:solidFill>
              </a:rPr>
              <a:t>ikna edebilir. </a:t>
            </a:r>
          </a:p>
          <a:p>
            <a:endParaRPr lang="tr-TR" sz="2000" dirty="0" smtClean="0">
              <a:solidFill>
                <a:srgbClr val="575757"/>
              </a:solidFill>
            </a:endParaRPr>
          </a:p>
          <a:p>
            <a:r>
              <a:rPr lang="tr-TR" sz="2000" dirty="0" smtClean="0">
                <a:solidFill>
                  <a:srgbClr val="575757"/>
                </a:solidFill>
              </a:rPr>
              <a:t>Bu </a:t>
            </a:r>
            <a:r>
              <a:rPr lang="tr-TR" sz="2000" dirty="0">
                <a:solidFill>
                  <a:srgbClr val="575757"/>
                </a:solidFill>
              </a:rPr>
              <a:t>maddelerin nasıl kullanılacağını insana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ancak güven duyduğu biri öğretebilir</a:t>
            </a:r>
            <a:r>
              <a:rPr lang="tr-TR" sz="2000" dirty="0" smtClean="0">
                <a:solidFill>
                  <a:srgbClr val="575757"/>
                </a:solidFill>
              </a:rPr>
              <a:t>.</a:t>
            </a:r>
            <a:endParaRPr lang="tr-TR" sz="2000" dirty="0">
              <a:solidFill>
                <a:srgbClr val="575757"/>
              </a:solidFill>
            </a:endParaRP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3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30" grpId="0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75000" t="-23000" r="-35000" b="-4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28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Madde </a:t>
            </a:r>
            <a:r>
              <a:rPr lang="tr-TR" sz="4800" b="1" dirty="0" smtClean="0"/>
              <a:t>kullanmaya nerede </a:t>
            </a:r>
            <a:r>
              <a:rPr lang="tr-TR" sz="4800" b="1" dirty="0"/>
              <a:t>ve ne </a:t>
            </a:r>
            <a:r>
              <a:rPr lang="tr-TR" sz="4800" b="1" dirty="0" smtClean="0"/>
              <a:t>zaman davet </a:t>
            </a:r>
            <a:r>
              <a:rPr lang="tr-TR" sz="4800" b="1" dirty="0"/>
              <a:t>ederler?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554927" y="2040438"/>
            <a:ext cx="6742536" cy="400110"/>
            <a:chOff x="554927" y="1881525"/>
            <a:chExt cx="6742536" cy="400110"/>
          </a:xfrm>
        </p:grpSpPr>
        <p:sp>
          <p:nvSpPr>
            <p:cNvPr id="17" name="Metin kutusu 16"/>
            <p:cNvSpPr txBox="1"/>
            <p:nvPr/>
          </p:nvSpPr>
          <p:spPr>
            <a:xfrm>
              <a:off x="746176" y="1881525"/>
              <a:ext cx="65512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944244">
                <a:lnSpc>
                  <a:spcPts val="2400"/>
                </a:lnSpc>
              </a:pPr>
              <a:r>
                <a:rPr lang="tr-TR" spc="-25" dirty="0">
                  <a:solidFill>
                    <a:srgbClr val="575756"/>
                  </a:solidFill>
                  <a:latin typeface="Myriad Pro"/>
                  <a:cs typeface="Myriad Pro"/>
                </a:rPr>
                <a:t>Yakın </a:t>
              </a:r>
              <a:r>
                <a:rPr lang="tr-TR" spc="5" dirty="0">
                  <a:solidFill>
                    <a:srgbClr val="575756"/>
                  </a:solidFill>
                  <a:latin typeface="Myriad Pro"/>
                  <a:cs typeface="Myriad Pro"/>
                </a:rPr>
                <a:t>arkadaş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çevresiyle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eğlenmek</a:t>
              </a:r>
              <a:r>
                <a:rPr lang="tr-TR" spc="-50" dirty="0">
                  <a:solidFill>
                    <a:srgbClr val="575756"/>
                  </a:solidFill>
                  <a:latin typeface="Myriad Pro"/>
                  <a:cs typeface="Myriad Pro"/>
                </a:rPr>
                <a:t>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için 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gidilen</a:t>
              </a:r>
              <a:r>
                <a:rPr lang="tr-TR" spc="-65" dirty="0">
                  <a:solidFill>
                    <a:srgbClr val="575756"/>
                  </a:solidFill>
                  <a:latin typeface="Myriad Pro"/>
                  <a:cs typeface="Myriad Pro"/>
                </a:rPr>
                <a:t> </a:t>
              </a:r>
              <a:r>
                <a:rPr lang="tr-TR" spc="-10" dirty="0">
                  <a:solidFill>
                    <a:srgbClr val="575756"/>
                  </a:solidFill>
                  <a:latin typeface="Myriad Pro"/>
                  <a:cs typeface="Myriad Pro"/>
                </a:rPr>
                <a:t>yerlerde,</a:t>
              </a:r>
              <a:endParaRPr lang="tr-TR" dirty="0">
                <a:latin typeface="Myriad Pro"/>
                <a:cs typeface="Myriad Pro"/>
              </a:endParaRP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554927" y="2535786"/>
            <a:ext cx="6742536" cy="707886"/>
            <a:chOff x="554927" y="1881525"/>
            <a:chExt cx="6742536" cy="707886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6" y="1881525"/>
              <a:ext cx="65512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13335">
                <a:lnSpc>
                  <a:spcPts val="2400"/>
                </a:lnSpc>
              </a:pP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Ders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saatleri sonrasında gidilen internet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kafeler  </a:t>
              </a:r>
              <a:r>
                <a:rPr lang="tr-TR" spc="-15" dirty="0">
                  <a:solidFill>
                    <a:srgbClr val="575756"/>
                  </a:solidFill>
                  <a:latin typeface="Myriad Pro"/>
                  <a:cs typeface="Myriad Pro"/>
                </a:rPr>
                <a:t>ve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oyun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salonları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gibi</a:t>
              </a:r>
              <a:r>
                <a:rPr lang="tr-TR" spc="-50" dirty="0">
                  <a:solidFill>
                    <a:srgbClr val="575756"/>
                  </a:solidFill>
                  <a:latin typeface="Myriad Pro"/>
                  <a:cs typeface="Myriad Pro"/>
                </a:rPr>
                <a:t>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mekânlarda,</a:t>
              </a:r>
              <a:endParaRPr lang="tr-TR" dirty="0">
                <a:latin typeface="Myriad Pro"/>
                <a:cs typeface="Myriad Pro"/>
              </a:endParaRP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3321580"/>
            <a:ext cx="6742536" cy="384401"/>
            <a:chOff x="554927" y="1881525"/>
            <a:chExt cx="6742536" cy="384401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6" y="1881525"/>
              <a:ext cx="6551287" cy="384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13335">
                <a:lnSpc>
                  <a:spcPts val="2400"/>
                </a:lnSpc>
              </a:pP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Kişinin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üzüntülü,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sıkıntılı, öfkeli olduğu</a:t>
              </a:r>
              <a:r>
                <a:rPr lang="tr-TR" spc="-20" dirty="0">
                  <a:solidFill>
                    <a:srgbClr val="575756"/>
                  </a:solidFill>
                  <a:latin typeface="Myriad Pro"/>
                  <a:cs typeface="Myriad Pro"/>
                </a:rPr>
                <a:t>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anlarda,</a:t>
              </a:r>
              <a:endParaRPr lang="tr-TR" dirty="0">
                <a:latin typeface="Myriad Pro"/>
                <a:cs typeface="Myriad Pro"/>
              </a:endParaRP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782228"/>
            <a:ext cx="6742536" cy="384401"/>
            <a:chOff x="554927" y="1881525"/>
            <a:chExt cx="6742536" cy="384401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6" y="1881525"/>
              <a:ext cx="6551287" cy="384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5080">
                <a:lnSpc>
                  <a:spcPts val="2400"/>
                </a:lnSpc>
              </a:pP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Kimsenin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kolay kolay </a:t>
              </a:r>
              <a:r>
                <a:rPr lang="tr-TR" spc="-10" dirty="0">
                  <a:solidFill>
                    <a:srgbClr val="575756"/>
                  </a:solidFill>
                  <a:latin typeface="Myriad Pro"/>
                  <a:cs typeface="Myriad Pro"/>
                </a:rPr>
                <a:t>göremeyeceği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terk 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edilmiş</a:t>
              </a:r>
              <a:r>
                <a:rPr lang="tr-TR" spc="-90" dirty="0">
                  <a:solidFill>
                    <a:srgbClr val="575756"/>
                  </a:solidFill>
                  <a:latin typeface="Myriad Pro"/>
                  <a:cs typeface="Myriad Pro"/>
                </a:rPr>
                <a:t>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mekânlarda,</a:t>
              </a:r>
              <a:endParaRPr lang="tr-TR" dirty="0">
                <a:latin typeface="Myriad Pro"/>
                <a:cs typeface="Myriad Pro"/>
              </a:endParaRP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1" name="Grup 30"/>
          <p:cNvGrpSpPr/>
          <p:nvPr/>
        </p:nvGrpSpPr>
        <p:grpSpPr>
          <a:xfrm>
            <a:off x="554927" y="4239472"/>
            <a:ext cx="6742536" cy="692177"/>
            <a:chOff x="554927" y="1881525"/>
            <a:chExt cx="6742536" cy="692177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6" y="1881525"/>
              <a:ext cx="6551287" cy="692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700" marR="364490">
                <a:lnSpc>
                  <a:spcPts val="2400"/>
                </a:lnSpc>
              </a:pP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Parkların, gezi/mesire yerlerinin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ıssız olduğu 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zamanlarda,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madde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kullanmaya </a:t>
              </a:r>
              <a:r>
                <a:rPr lang="tr-TR" spc="-10" dirty="0">
                  <a:solidFill>
                    <a:srgbClr val="575756"/>
                  </a:solidFill>
                  <a:latin typeface="Myriad Pro"/>
                  <a:cs typeface="Myriad Pro"/>
                </a:rPr>
                <a:t>davet 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edilme </a:t>
              </a:r>
              <a:r>
                <a:rPr lang="tr-TR" spc="-5" dirty="0">
                  <a:solidFill>
                    <a:srgbClr val="575756"/>
                  </a:solidFill>
                  <a:latin typeface="Myriad Pro"/>
                  <a:cs typeface="Myriad Pro"/>
                </a:rPr>
                <a:t>olasılığı </a:t>
              </a:r>
              <a:r>
                <a:rPr lang="tr-TR" dirty="0">
                  <a:solidFill>
                    <a:srgbClr val="575756"/>
                  </a:solidFill>
                  <a:latin typeface="Myriad Pro"/>
                  <a:cs typeface="Myriad Pro"/>
                </a:rPr>
                <a:t>daha</a:t>
              </a:r>
              <a:r>
                <a:rPr lang="tr-TR" spc="-30" dirty="0">
                  <a:solidFill>
                    <a:srgbClr val="575756"/>
                  </a:solidFill>
                  <a:latin typeface="Myriad Pro"/>
                  <a:cs typeface="Myriad Pro"/>
                </a:rPr>
                <a:t> </a:t>
              </a:r>
              <a:r>
                <a:rPr lang="tr-TR" spc="-15" dirty="0">
                  <a:solidFill>
                    <a:srgbClr val="575756"/>
                  </a:solidFill>
                  <a:latin typeface="Myriad Pro"/>
                  <a:cs typeface="Myriad Pro"/>
                </a:rPr>
                <a:t>yüksektir.</a:t>
              </a:r>
              <a:endParaRPr lang="tr-TR" dirty="0">
                <a:latin typeface="Myriad Pro"/>
                <a:cs typeface="Myriad Pro"/>
              </a:endParaRP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6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3000" t="-7000" r="-7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29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Kullananlar hangi gerekçelere</a:t>
            </a:r>
            <a:endParaRPr lang="tr-TR" sz="4800" b="1" dirty="0"/>
          </a:p>
          <a:p>
            <a:r>
              <a:rPr lang="tr-TR" sz="4800" b="1" dirty="0"/>
              <a:t>sığınıyorlar?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356649" y="2208064"/>
            <a:ext cx="4590453" cy="2862322"/>
            <a:chOff x="9254301" y="612844"/>
            <a:chExt cx="4590453" cy="2862322"/>
          </a:xfrm>
        </p:grpSpPr>
        <p:sp>
          <p:nvSpPr>
            <p:cNvPr id="40" name="Metin kutusu 39"/>
            <p:cNvSpPr txBox="1"/>
            <p:nvPr/>
          </p:nvSpPr>
          <p:spPr>
            <a:xfrm>
              <a:off x="9614301" y="612844"/>
              <a:ext cx="4230453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Merak ettim, denedim.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Sınırlarımı aşmak istiyordum.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İçimdeki asi dürttü beni.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Arkadaşlarıma fark atmak istedim.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Arkadaşlara uydum.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Grupça karar aldık, dışında kalamazdım.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Sorunlarımı çözemedim, madde kullanarak 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unuturum yahut çözerim diye düşündüm.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İddialı biri diye tanınıyordum, 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imajımı korumak istedim.</a:t>
              </a:r>
            </a:p>
          </p:txBody>
        </p:sp>
        <p:sp>
          <p:nvSpPr>
            <p:cNvPr id="41" name="Line 5"/>
            <p:cNvSpPr>
              <a:spLocks noChangeShapeType="1"/>
            </p:cNvSpPr>
            <p:nvPr/>
          </p:nvSpPr>
          <p:spPr bwMode="auto">
            <a:xfrm>
              <a:off x="9254301" y="802809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9254301" y="1064266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" name="Line 5"/>
            <p:cNvSpPr>
              <a:spLocks noChangeShapeType="1"/>
            </p:cNvSpPr>
            <p:nvPr/>
          </p:nvSpPr>
          <p:spPr bwMode="auto">
            <a:xfrm>
              <a:off x="9254301" y="1343104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Line 5"/>
            <p:cNvSpPr>
              <a:spLocks noChangeShapeType="1"/>
            </p:cNvSpPr>
            <p:nvPr/>
          </p:nvSpPr>
          <p:spPr bwMode="auto">
            <a:xfrm>
              <a:off x="9254301" y="1634718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7" name="Line 5"/>
            <p:cNvSpPr>
              <a:spLocks noChangeShapeType="1"/>
            </p:cNvSpPr>
            <p:nvPr/>
          </p:nvSpPr>
          <p:spPr bwMode="auto">
            <a:xfrm>
              <a:off x="9254301" y="1904564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8" name="Line 5"/>
            <p:cNvSpPr>
              <a:spLocks noChangeShapeType="1"/>
            </p:cNvSpPr>
            <p:nvPr/>
          </p:nvSpPr>
          <p:spPr bwMode="auto">
            <a:xfrm>
              <a:off x="9254301" y="2166624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9" name="Line 5"/>
            <p:cNvSpPr>
              <a:spLocks noChangeShapeType="1"/>
            </p:cNvSpPr>
            <p:nvPr/>
          </p:nvSpPr>
          <p:spPr bwMode="auto">
            <a:xfrm>
              <a:off x="9254301" y="2440061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1" name="Line 5"/>
            <p:cNvSpPr>
              <a:spLocks noChangeShapeType="1"/>
            </p:cNvSpPr>
            <p:nvPr/>
          </p:nvSpPr>
          <p:spPr bwMode="auto">
            <a:xfrm>
              <a:off x="9254301" y="2997134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6903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80000"/>
            </a:blip>
            <a:srcRect/>
            <a:stretch>
              <a:fillRect l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9121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Madde bağımlılığı</a:t>
            </a:r>
          </a:p>
          <a:p>
            <a:r>
              <a:rPr lang="tr-TR" sz="6000" b="1" dirty="0"/>
              <a:t>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2472563"/>
            <a:ext cx="4909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Vücudun bir ya da birden çok işlevini olumsuz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yönde etkileyen maddelerin </a:t>
            </a:r>
            <a:r>
              <a:rPr lang="tr-TR" sz="2000" dirty="0" smtClean="0">
                <a:solidFill>
                  <a:srgbClr val="575757"/>
                </a:solidFill>
              </a:rPr>
              <a:t>kullanılması.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03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428077" y="33673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Bundan zarar görüldüğü hâlde bu maddelerin</a:t>
            </a:r>
          </a:p>
          <a:p>
            <a:r>
              <a:rPr lang="tr-TR" dirty="0">
                <a:solidFill>
                  <a:srgbClr val="575757"/>
                </a:solidFill>
              </a:rPr>
              <a:t>kullanımının bırakılamamasına verilen addır.</a:t>
            </a:r>
            <a:endParaRPr lang="tr-TR" dirty="0" smtClean="0">
              <a:solidFill>
                <a:srgbClr val="575757"/>
              </a:solidFill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469820" y="416163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Madde bağımlılığından korunmanın</a:t>
            </a:r>
          </a:p>
          <a:p>
            <a:r>
              <a:rPr lang="tr-TR" b="1" dirty="0">
                <a:solidFill>
                  <a:srgbClr val="575757"/>
                </a:solidFill>
              </a:rPr>
              <a:t>en iyi yolu hiç başlamamaktır.</a:t>
            </a:r>
          </a:p>
        </p:txBody>
      </p:sp>
    </p:spTree>
    <p:extLst>
      <p:ext uri="{BB962C8B-B14F-4D97-AF65-F5344CB8AC3E}">
        <p14:creationId xmlns:p14="http://schemas.microsoft.com/office/powerpoint/2010/main" val="20727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3000" t="-7000" r="-7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30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Kullananlar hangi </a:t>
            </a:r>
            <a:r>
              <a:rPr lang="tr-TR" sz="4800" b="1" dirty="0" smtClean="0"/>
              <a:t>gerekçelere</a:t>
            </a:r>
            <a:endParaRPr lang="tr-TR" sz="4800" b="1" dirty="0"/>
          </a:p>
          <a:p>
            <a:r>
              <a:rPr lang="tr-TR" sz="4800" b="1" dirty="0"/>
              <a:t>sığınıyorlar?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356649" y="2050839"/>
            <a:ext cx="72736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Madde kullananların bir kısmının itiraflarını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okudunuz. Sizce bunlar geçerli, doğru veya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anlamlı olabilir mi? </a:t>
            </a:r>
          </a:p>
          <a:p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>
                <a:solidFill>
                  <a:srgbClr val="575757"/>
                </a:solidFill>
              </a:rPr>
              <a:t>Sığınılan gerekçeleri tek tek ele alıp tartışınız.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9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30" grpId="0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0000" t="-1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31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Nasıl</a:t>
            </a:r>
          </a:p>
          <a:p>
            <a:r>
              <a:rPr lang="tr-TR" sz="4800" b="1" dirty="0" smtClean="0"/>
              <a:t>kandırıyorlar</a:t>
            </a:r>
            <a:r>
              <a:rPr lang="tr-TR" sz="4800" b="1" dirty="0"/>
              <a:t>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3" name="Grup 22"/>
          <p:cNvGrpSpPr/>
          <p:nvPr/>
        </p:nvGrpSpPr>
        <p:grpSpPr>
          <a:xfrm>
            <a:off x="356649" y="2253943"/>
            <a:ext cx="5592266" cy="2585323"/>
            <a:chOff x="9254301" y="612844"/>
            <a:chExt cx="5592266" cy="2585323"/>
          </a:xfrm>
        </p:grpSpPr>
        <p:sp>
          <p:nvSpPr>
            <p:cNvPr id="24" name="Metin kutusu 23"/>
            <p:cNvSpPr txBox="1"/>
            <p:nvPr/>
          </p:nvSpPr>
          <p:spPr>
            <a:xfrm>
              <a:off x="9614301" y="612844"/>
              <a:ext cx="5232266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Benim iradem güçlüdür, ben bağımlı olmam.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Ben kendimi kontrol edebilirim.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Ottur, zararı yoktur. Bağımlılık da yapmaz.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Bir kere kullanmaktan bir şey çıkmaz.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Sadece zayıf insanlar bağımlı olur.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Herkes kullanıyor, bir şey olmuyor.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Madde kullanımı arkadaşlık </a:t>
              </a:r>
              <a:r>
                <a:rPr lang="tr-TR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ilişkilerimi </a:t>
              </a:r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arttırıyor.</a:t>
              </a:r>
            </a:p>
            <a:p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İnsanın sosyal çevresinin </a:t>
              </a:r>
              <a:r>
                <a:rPr lang="tr-TR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genişlemesine yardımcı olur.</a:t>
              </a:r>
            </a:p>
            <a:p>
              <a:r>
                <a:rPr lang="tr-TR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Madde</a:t>
              </a:r>
              <a:r>
                <a:rPr lang="tr-TR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sadece kullanan kişiye zarar verir.</a:t>
              </a:r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9254301" y="802809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Line 5"/>
            <p:cNvSpPr>
              <a:spLocks noChangeShapeType="1"/>
            </p:cNvSpPr>
            <p:nvPr/>
          </p:nvSpPr>
          <p:spPr bwMode="auto">
            <a:xfrm>
              <a:off x="9254301" y="1064266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9254301" y="1343104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>
              <a:off x="9254301" y="1634718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Line 5"/>
            <p:cNvSpPr>
              <a:spLocks noChangeShapeType="1"/>
            </p:cNvSpPr>
            <p:nvPr/>
          </p:nvSpPr>
          <p:spPr bwMode="auto">
            <a:xfrm>
              <a:off x="9254301" y="1904564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" name="Line 5"/>
            <p:cNvSpPr>
              <a:spLocks noChangeShapeType="1"/>
            </p:cNvSpPr>
            <p:nvPr/>
          </p:nvSpPr>
          <p:spPr bwMode="auto">
            <a:xfrm>
              <a:off x="9254301" y="2166624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" name="Line 5"/>
            <p:cNvSpPr>
              <a:spLocks noChangeShapeType="1"/>
            </p:cNvSpPr>
            <p:nvPr/>
          </p:nvSpPr>
          <p:spPr bwMode="auto">
            <a:xfrm>
              <a:off x="9254301" y="2440061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Line 5"/>
            <p:cNvSpPr>
              <a:spLocks noChangeShapeType="1"/>
            </p:cNvSpPr>
            <p:nvPr/>
          </p:nvSpPr>
          <p:spPr bwMode="auto">
            <a:xfrm>
              <a:off x="9254301" y="2709907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9254301" y="2997134"/>
              <a:ext cx="360000" cy="0"/>
            </a:xfrm>
            <a:prstGeom prst="line">
              <a:avLst/>
            </a:prstGeom>
            <a:noFill/>
            <a:ln w="19050" cap="flat">
              <a:solidFill>
                <a:srgbClr val="E61F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200064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32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8437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/>
              <a:t>Madde kullanımını reddeden genci</a:t>
            </a:r>
          </a:p>
          <a:p>
            <a:r>
              <a:rPr lang="tr-TR" sz="3600" b="1" dirty="0"/>
              <a:t>bekleyen klişeler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720558"/>
            <a:ext cx="7462918" cy="707886"/>
            <a:chOff x="554927" y="2447025"/>
            <a:chExt cx="7462918" cy="707886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E61F4F"/>
                  </a:solidFill>
                </a:rPr>
                <a:t>Yağcılık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“Sen olmazsan buranın tadı tuzu kaçar.”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7882680" y="1782206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203151" y="2102678"/>
            <a:ext cx="2470075" cy="2471302"/>
          </a:xfrm>
          <a:prstGeom prst="ellipse">
            <a:avLst/>
          </a:prstGeom>
          <a:blipFill dpi="0" rotWithShape="0">
            <a:blip r:embed="rId5"/>
            <a:srcRect/>
            <a:stretch>
              <a:fillRect l="-36000" t="-29000" r="-64000" b="-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392300"/>
            <a:ext cx="7462918" cy="707886"/>
            <a:chOff x="554927" y="2447025"/>
            <a:chExt cx="7462918" cy="707886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 smtClean="0">
                  <a:solidFill>
                    <a:srgbClr val="E61F4F"/>
                  </a:solidFill>
                </a:rPr>
                <a:t>Yalnız bırakma</a:t>
              </a:r>
              <a:endParaRPr lang="tr-TR" sz="2000" dirty="0">
                <a:solidFill>
                  <a:srgbClr val="E61F4F"/>
                </a:solidFill>
              </a:endParaRPr>
            </a:p>
            <a:p>
              <a:r>
                <a:rPr lang="tr-TR" sz="2000" dirty="0">
                  <a:solidFill>
                    <a:srgbClr val="575757"/>
                  </a:solidFill>
                </a:rPr>
                <a:t>“Eğer gidersen bir daha yüzüne bakmam.”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3084381"/>
            <a:ext cx="7462918" cy="707886"/>
            <a:chOff x="554927" y="2447025"/>
            <a:chExt cx="7462918" cy="707886"/>
          </a:xfrm>
        </p:grpSpPr>
        <p:sp>
          <p:nvSpPr>
            <p:cNvPr id="43" name="Dikdörtgen 42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 smtClean="0">
                  <a:solidFill>
                    <a:srgbClr val="E61F4F"/>
                  </a:solidFill>
                </a:rPr>
                <a:t>Yalvarma, acındırma</a:t>
              </a:r>
              <a:endParaRPr lang="tr-TR" sz="2000" dirty="0">
                <a:solidFill>
                  <a:srgbClr val="E61F4F"/>
                </a:solidFill>
              </a:endParaRPr>
            </a:p>
            <a:p>
              <a:r>
                <a:rPr lang="tr-TR" sz="2000" dirty="0">
                  <a:solidFill>
                    <a:srgbClr val="575757"/>
                  </a:solidFill>
                </a:rPr>
                <a:t>“Ne olur, hatırım için bir kez… Beni kırma!”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5" name="Grup 44"/>
          <p:cNvGrpSpPr/>
          <p:nvPr/>
        </p:nvGrpSpPr>
        <p:grpSpPr>
          <a:xfrm>
            <a:off x="583349" y="3740318"/>
            <a:ext cx="7462918" cy="707886"/>
            <a:chOff x="554927" y="2447025"/>
            <a:chExt cx="7462918" cy="707886"/>
          </a:xfrm>
        </p:grpSpPr>
        <p:sp>
          <p:nvSpPr>
            <p:cNvPr id="46" name="Dikdörtgen 45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 smtClean="0">
                  <a:solidFill>
                    <a:srgbClr val="E61F4F"/>
                  </a:solidFill>
                </a:rPr>
                <a:t>Tehdit</a:t>
              </a:r>
              <a:endParaRPr lang="tr-TR" sz="2000" dirty="0">
                <a:solidFill>
                  <a:srgbClr val="E61F4F"/>
                </a:solidFill>
              </a:endParaRPr>
            </a:p>
            <a:p>
              <a:r>
                <a:rPr lang="tr-TR" sz="2000" dirty="0">
                  <a:solidFill>
                    <a:srgbClr val="575757"/>
                  </a:solidFill>
                </a:rPr>
                <a:t>“Kesinlikle seni bırakmayız!”</a:t>
              </a:r>
            </a:p>
          </p:txBody>
        </p:sp>
        <p:pic>
          <p:nvPicPr>
            <p:cNvPr id="47" name="Resim 4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8" name="Grup 47"/>
          <p:cNvGrpSpPr/>
          <p:nvPr/>
        </p:nvGrpSpPr>
        <p:grpSpPr>
          <a:xfrm>
            <a:off x="583349" y="4363082"/>
            <a:ext cx="7462918" cy="707886"/>
            <a:chOff x="554927" y="2447025"/>
            <a:chExt cx="7462918" cy="707886"/>
          </a:xfrm>
        </p:grpSpPr>
        <p:sp>
          <p:nvSpPr>
            <p:cNvPr id="49" name="Dikdörtgen 48"/>
            <p:cNvSpPr/>
            <p:nvPr/>
          </p:nvSpPr>
          <p:spPr>
            <a:xfrm>
              <a:off x="746177" y="2447025"/>
              <a:ext cx="72716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 smtClean="0">
                  <a:solidFill>
                    <a:srgbClr val="E61F4F"/>
                  </a:solidFill>
                </a:rPr>
                <a:t>Aşağılama</a:t>
              </a:r>
              <a:endParaRPr lang="tr-TR" sz="2000" dirty="0">
                <a:solidFill>
                  <a:srgbClr val="E61F4F"/>
                </a:solidFill>
              </a:endParaRPr>
            </a:p>
            <a:p>
              <a:r>
                <a:rPr lang="tr-TR" sz="2000" dirty="0">
                  <a:solidFill>
                    <a:srgbClr val="575757"/>
                  </a:solidFill>
                </a:rPr>
                <a:t>“Hadi süt çocuğu sen de! Ana kuzusu…”</a:t>
              </a:r>
            </a:p>
          </p:txBody>
        </p:sp>
        <p:pic>
          <p:nvPicPr>
            <p:cNvPr id="50" name="Resim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47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3"/>
          <a:srcRect t="4238" r="45486" b="5940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210434"/>
            <a:ext cx="5627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1"/>
                </a:solidFill>
              </a:rPr>
              <a:t>Ağa düşmemek için...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33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2" name="Dikdörtgen 11"/>
          <p:cNvSpPr/>
          <p:nvPr/>
        </p:nvSpPr>
        <p:spPr>
          <a:xfrm>
            <a:off x="1016822" y="2155497"/>
            <a:ext cx="70587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Bağımlılık yapıcı bir maddeyi kullanmaya davet eden bir kişiye karşı hangi söz, tutum ve davranışları benimseyebilirsiniz? Riskli durumların dışında kalmak için neler yapabilirsiniz?</a:t>
            </a:r>
          </a:p>
        </p:txBody>
      </p:sp>
    </p:spTree>
    <p:extLst>
      <p:ext uri="{BB962C8B-B14F-4D97-AF65-F5344CB8AC3E}">
        <p14:creationId xmlns:p14="http://schemas.microsoft.com/office/powerpoint/2010/main" val="263672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E61F4F"/>
              </a:solidFill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E61F4F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208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Uzak kalmak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34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200329"/>
            <a:chOff x="554927" y="1881525"/>
            <a:chExt cx="5778760" cy="120032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yapıcı bir maddenin kullanılma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olasılığı olan ortamlardan uzak kalarak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kendinizi madde kullanımı ve bağımlılık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riskinin dışında tutabilirsiniz.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6000" t="-11000" b="-11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3145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Uygun kişiler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35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1200329"/>
            <a:chOff x="554927" y="1881525"/>
            <a:chExt cx="5778760" cy="120032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Riskli yer ya da ortamlarda bulunmak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zorunda kaldığınızda olumlu alışkanlıklara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sahip arkadaşlarınızla birlikte olarak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ortamın riskinden korunabilirsiniz.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6000" t="-11000" b="-11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1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7741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Hayır diyebilmek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36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2040438"/>
            <a:ext cx="5778760" cy="923330"/>
            <a:chOff x="554927" y="1881525"/>
            <a:chExt cx="5778760" cy="92333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Bağımlılık yapıcı maddelerle ilgili herhangi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bir teklif geldiğinde verebileceğiniz en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kısa ve net cevap “Hayır!” demektir.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6000" t="-11000" b="-11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73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000" t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37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dirty="0"/>
              <a:t>Hayır demek neden</a:t>
            </a:r>
          </a:p>
          <a:p>
            <a:r>
              <a:rPr lang="sv-SE" sz="5400" b="1" dirty="0"/>
              <a:t>bu kadar önemli?</a:t>
            </a:r>
            <a:endParaRPr lang="tr-TR" sz="5400" b="1" dirty="0"/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44" name="Grup 43"/>
          <p:cNvGrpSpPr/>
          <p:nvPr/>
        </p:nvGrpSpPr>
        <p:grpSpPr>
          <a:xfrm>
            <a:off x="554927" y="2267207"/>
            <a:ext cx="7385915" cy="923330"/>
            <a:chOff x="554927" y="1881525"/>
            <a:chExt cx="7385915" cy="923330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6" y="1881525"/>
              <a:ext cx="71946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“Hayır!” demek, güvenli davranışın </a:t>
              </a:r>
              <a:r>
                <a:rPr lang="tr-TR" dirty="0" smtClean="0">
                  <a:solidFill>
                    <a:srgbClr val="575757"/>
                  </a:solidFill>
                </a:rPr>
                <a:t>bir göstergesidir</a:t>
              </a:r>
              <a:r>
                <a:rPr lang="tr-TR" dirty="0">
                  <a:solidFill>
                    <a:srgbClr val="575757"/>
                  </a:solidFill>
                </a:rPr>
                <a:t>. </a:t>
              </a:r>
              <a:r>
                <a:rPr lang="tr-TR" dirty="0" smtClean="0">
                  <a:solidFill>
                    <a:srgbClr val="575757"/>
                  </a:solidFill>
                </a:rPr>
                <a:t>İstenmeyen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taleplere ve tekliflere </a:t>
              </a:r>
              <a:r>
                <a:rPr lang="tr-TR" dirty="0">
                  <a:solidFill>
                    <a:srgbClr val="575757"/>
                  </a:solidFill>
                </a:rPr>
                <a:t>karşı “Hayır!” demeye </a:t>
              </a:r>
              <a:r>
                <a:rPr lang="tr-TR" dirty="0" smtClean="0">
                  <a:solidFill>
                    <a:srgbClr val="575757"/>
                  </a:solidFill>
                </a:rPr>
                <a:t>başladıkça kişinin </a:t>
              </a:r>
              <a:r>
                <a:rPr lang="tr-TR" dirty="0">
                  <a:solidFill>
                    <a:srgbClr val="575757"/>
                  </a:solidFill>
                </a:rPr>
                <a:t>hayatı üzerindeki kontrol </a:t>
              </a:r>
              <a:r>
                <a:rPr lang="tr-TR" dirty="0" smtClean="0">
                  <a:solidFill>
                    <a:srgbClr val="575757"/>
                  </a:solidFill>
                </a:rPr>
                <a:t>duygusu ve </a:t>
              </a:r>
              <a:r>
                <a:rPr lang="tr-TR" dirty="0">
                  <a:solidFill>
                    <a:srgbClr val="575757"/>
                  </a:solidFill>
                </a:rPr>
                <a:t>kendine olan güveni artar.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8" name="Grup 47"/>
          <p:cNvGrpSpPr/>
          <p:nvPr/>
        </p:nvGrpSpPr>
        <p:grpSpPr>
          <a:xfrm>
            <a:off x="554927" y="3581958"/>
            <a:ext cx="7231911" cy="923330"/>
            <a:chOff x="554927" y="1881525"/>
            <a:chExt cx="7231911" cy="923330"/>
          </a:xfrm>
        </p:grpSpPr>
        <p:sp>
          <p:nvSpPr>
            <p:cNvPr id="49" name="Metin kutusu 48"/>
            <p:cNvSpPr txBox="1"/>
            <p:nvPr/>
          </p:nvSpPr>
          <p:spPr>
            <a:xfrm>
              <a:off x="746176" y="1881525"/>
              <a:ext cx="70406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“Hayır!” demeyi öğrenemeyen </a:t>
              </a:r>
              <a:r>
                <a:rPr lang="tr-TR" dirty="0" smtClean="0">
                  <a:solidFill>
                    <a:srgbClr val="575757"/>
                  </a:solidFill>
                </a:rPr>
                <a:t>kişi, madde </a:t>
              </a:r>
              <a:r>
                <a:rPr lang="tr-TR" dirty="0">
                  <a:solidFill>
                    <a:srgbClr val="575757"/>
                  </a:solidFill>
                </a:rPr>
                <a:t>kullanan </a:t>
              </a:r>
              <a:r>
                <a:rPr lang="tr-TR" dirty="0" smtClean="0">
                  <a:solidFill>
                    <a:srgbClr val="575757"/>
                  </a:solidFill>
                </a:rPr>
                <a:t>arkadaşının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madde teklifini </a:t>
              </a:r>
              <a:r>
                <a:rPr lang="tr-TR" dirty="0">
                  <a:solidFill>
                    <a:srgbClr val="575757"/>
                  </a:solidFill>
                </a:rPr>
                <a:t>de reddedemeyecek ve </a:t>
              </a:r>
              <a:r>
                <a:rPr lang="tr-TR" dirty="0" smtClean="0">
                  <a:solidFill>
                    <a:srgbClr val="575757"/>
                  </a:solidFill>
                </a:rPr>
                <a:t>sonuçta </a:t>
              </a:r>
              <a:r>
                <a:rPr lang="tr-TR" dirty="0">
                  <a:solidFill>
                    <a:srgbClr val="575757"/>
                  </a:solidFill>
                </a:rPr>
                <a:t>bağımlılığın </a:t>
              </a:r>
              <a:r>
                <a:rPr lang="tr-TR" dirty="0" smtClean="0">
                  <a:solidFill>
                    <a:srgbClr val="575757"/>
                  </a:solidFill>
                </a:rPr>
                <a:t>ilk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adımı olan deneme </a:t>
              </a:r>
              <a:r>
                <a:rPr lang="tr-TR" dirty="0">
                  <a:solidFill>
                    <a:srgbClr val="575757"/>
                  </a:solidFill>
                </a:rPr>
                <a:t>basamağıyla karşı </a:t>
              </a:r>
              <a:r>
                <a:rPr lang="tr-TR" dirty="0" smtClean="0">
                  <a:solidFill>
                    <a:srgbClr val="575757"/>
                  </a:solidFill>
                </a:rPr>
                <a:t>karşıya kalacaktır</a:t>
              </a:r>
              <a:r>
                <a:rPr lang="tr-TR" dirty="0">
                  <a:solidFill>
                    <a:srgbClr val="575757"/>
                  </a:solidFill>
                </a:rPr>
                <a:t>.</a:t>
              </a:r>
            </a:p>
          </p:txBody>
        </p:sp>
        <p:pic>
          <p:nvPicPr>
            <p:cNvPr id="50" name="Resim 4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19" name="object 3"/>
          <p:cNvSpPr/>
          <p:nvPr/>
        </p:nvSpPr>
        <p:spPr>
          <a:xfrm>
            <a:off x="9104930" y="5028994"/>
            <a:ext cx="2064601" cy="1132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622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000" t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bject 3"/>
          <p:cNvSpPr/>
          <p:nvPr/>
        </p:nvSpPr>
        <p:spPr>
          <a:xfrm>
            <a:off x="9104930" y="5028994"/>
            <a:ext cx="2064601" cy="1132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38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Hayır diyebiliyor</a:t>
            </a:r>
          </a:p>
          <a:p>
            <a:r>
              <a:rPr lang="tr-TR" sz="5400" b="1" dirty="0"/>
              <a:t>musunuz?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456605" y="3034980"/>
            <a:ext cx="7464948" cy="400110"/>
            <a:chOff x="554927" y="1881525"/>
            <a:chExt cx="7464948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teşekkür ederim.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456605" y="3353528"/>
            <a:ext cx="7464948" cy="400110"/>
            <a:chOff x="554927" y="1881525"/>
            <a:chExt cx="7464948" cy="400110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bana göre değil.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456605" y="3691740"/>
            <a:ext cx="7464948" cy="400110"/>
            <a:chOff x="554927" y="1881525"/>
            <a:chExt cx="7464948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 dostum, sağ ol. Ben böyle iyiyim.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456605" y="4039386"/>
            <a:ext cx="7464948" cy="707886"/>
            <a:chOff x="554927" y="1881525"/>
            <a:chExt cx="7464948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eğer annem babam beni bu </a:t>
              </a:r>
              <a:r>
                <a:rPr lang="tr-TR" sz="2000" dirty="0" smtClean="0">
                  <a:solidFill>
                    <a:srgbClr val="575757"/>
                  </a:solidFill>
                </a:rPr>
                <a:t>durumda görse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gerçekten </a:t>
              </a:r>
              <a:r>
                <a:rPr lang="tr-TR" sz="2000" dirty="0">
                  <a:solidFill>
                    <a:srgbClr val="575757"/>
                  </a:solidFill>
                </a:rPr>
                <a:t>çok üzülürdü.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456605" y="4666557"/>
            <a:ext cx="7464948" cy="400110"/>
            <a:chOff x="554927" y="1881525"/>
            <a:chExt cx="7464948" cy="40011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Hayır, insanda yaptığı etkiyi sevmiyorum.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7" name="Metin kutusu 46"/>
          <p:cNvSpPr txBox="1"/>
          <p:nvPr/>
        </p:nvSpPr>
        <p:spPr>
          <a:xfrm>
            <a:off x="356650" y="2162683"/>
            <a:ext cx="4845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Siz ne zaman ve nasıl </a:t>
            </a:r>
            <a:r>
              <a:rPr lang="tr-TR" dirty="0">
                <a:solidFill>
                  <a:srgbClr val="E61F4F"/>
                </a:solidFill>
              </a:rPr>
              <a:t>“Hayır!” </a:t>
            </a:r>
            <a:r>
              <a:rPr lang="tr-TR" dirty="0">
                <a:solidFill>
                  <a:srgbClr val="575757"/>
                </a:solidFill>
              </a:rPr>
              <a:t>demeniz gerektiğini</a:t>
            </a:r>
          </a:p>
          <a:p>
            <a:r>
              <a:rPr lang="tr-TR" dirty="0">
                <a:solidFill>
                  <a:srgbClr val="575757"/>
                </a:solidFill>
              </a:rPr>
              <a:t>düşünüyorsunuz? Örnek cümlelerimizi inceleyiniz</a:t>
            </a:r>
          </a:p>
          <a:p>
            <a:r>
              <a:rPr lang="tr-TR" dirty="0">
                <a:solidFill>
                  <a:srgbClr val="575757"/>
                </a:solidFill>
              </a:rPr>
              <a:t>ve kendi </a:t>
            </a:r>
            <a:r>
              <a:rPr lang="tr-TR" dirty="0">
                <a:solidFill>
                  <a:srgbClr val="E61F4F"/>
                </a:solidFill>
              </a:rPr>
              <a:t>“Hayır!” </a:t>
            </a:r>
            <a:r>
              <a:rPr lang="tr-TR" dirty="0">
                <a:solidFill>
                  <a:srgbClr val="575757"/>
                </a:solidFill>
              </a:rPr>
              <a:t>cümlelerinizi oluşturunuz.</a:t>
            </a:r>
          </a:p>
        </p:txBody>
      </p:sp>
    </p:spTree>
    <p:extLst>
      <p:ext uri="{BB962C8B-B14F-4D97-AF65-F5344CB8AC3E}">
        <p14:creationId xmlns:p14="http://schemas.microsoft.com/office/powerpoint/2010/main" val="256563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13" grpId="0" animBg="1"/>
      <p:bldP spid="15" grpId="0" animBg="1"/>
      <p:bldP spid="26" grpId="0" animBg="1"/>
      <p:bldP spid="28" grpId="0"/>
      <p:bldP spid="43" grpId="0" animBg="1"/>
      <p:bldP spid="4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8000" t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bject 3"/>
          <p:cNvSpPr/>
          <p:nvPr/>
        </p:nvSpPr>
        <p:spPr>
          <a:xfrm>
            <a:off x="9104930" y="5028994"/>
            <a:ext cx="2064601" cy="1132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39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/>
              <a:t>Hayır diyebiliyor</a:t>
            </a:r>
          </a:p>
          <a:p>
            <a:r>
              <a:rPr lang="tr-TR" sz="5400" b="1" dirty="0"/>
              <a:t>musunuz?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2" name="Grup 21"/>
          <p:cNvGrpSpPr/>
          <p:nvPr/>
        </p:nvGrpSpPr>
        <p:grpSpPr>
          <a:xfrm>
            <a:off x="456605" y="3280785"/>
            <a:ext cx="7464948" cy="400110"/>
            <a:chOff x="554927" y="1881525"/>
            <a:chExt cx="7464948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sağlıklı kalmak için çabalıyorum.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456605" y="3599333"/>
            <a:ext cx="7464948" cy="400110"/>
            <a:chOff x="554927" y="1881525"/>
            <a:chExt cx="7464948" cy="400110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ben bir sporcuyum, böyle şeyler yapamam.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456605" y="3937545"/>
            <a:ext cx="7464948" cy="400110"/>
            <a:chOff x="554927" y="1881525"/>
            <a:chExt cx="7464948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teşekkürler, ben eve gitmeliyim.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456605" y="4285191"/>
            <a:ext cx="7464948" cy="400110"/>
            <a:chOff x="554927" y="1881525"/>
            <a:chExt cx="7464948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Hayır, ben okula gidiyorum. Bunu </a:t>
              </a:r>
              <a:r>
                <a:rPr lang="tr-TR" sz="2000" dirty="0" smtClean="0">
                  <a:solidFill>
                    <a:srgbClr val="575757"/>
                  </a:solidFill>
                </a:rPr>
                <a:t>riske atmak </a:t>
              </a:r>
              <a:r>
                <a:rPr lang="tr-TR" sz="2000" dirty="0">
                  <a:solidFill>
                    <a:srgbClr val="575757"/>
                  </a:solidFill>
                </a:rPr>
                <a:t>istemem.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456605" y="4598455"/>
            <a:ext cx="7464948" cy="400110"/>
            <a:chOff x="554927" y="1881525"/>
            <a:chExt cx="7464948" cy="40011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Hayır, yapamam. Ben işin kolayına kaçamam.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7" name="Metin kutusu 46"/>
          <p:cNvSpPr txBox="1"/>
          <p:nvPr/>
        </p:nvSpPr>
        <p:spPr>
          <a:xfrm>
            <a:off x="356650" y="2162683"/>
            <a:ext cx="4845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Siz ne zaman ve nasıl </a:t>
            </a:r>
            <a:r>
              <a:rPr lang="tr-TR" dirty="0">
                <a:solidFill>
                  <a:srgbClr val="E61F4F"/>
                </a:solidFill>
              </a:rPr>
              <a:t>“Hayır!” </a:t>
            </a:r>
            <a:r>
              <a:rPr lang="tr-TR" dirty="0">
                <a:solidFill>
                  <a:srgbClr val="575757"/>
                </a:solidFill>
              </a:rPr>
              <a:t>demeniz gerektiğini</a:t>
            </a:r>
          </a:p>
          <a:p>
            <a:r>
              <a:rPr lang="tr-TR" dirty="0">
                <a:solidFill>
                  <a:srgbClr val="575757"/>
                </a:solidFill>
              </a:rPr>
              <a:t>düşünüyorsunuz? Örnek cümlelerimizi inceleyiniz</a:t>
            </a:r>
          </a:p>
          <a:p>
            <a:r>
              <a:rPr lang="tr-TR" dirty="0">
                <a:solidFill>
                  <a:srgbClr val="575757"/>
                </a:solidFill>
              </a:rPr>
              <a:t>ve kendi </a:t>
            </a:r>
            <a:r>
              <a:rPr lang="tr-TR" dirty="0">
                <a:solidFill>
                  <a:srgbClr val="E61F4F"/>
                </a:solidFill>
              </a:rPr>
              <a:t>“Hayır!” </a:t>
            </a:r>
            <a:r>
              <a:rPr lang="tr-TR" dirty="0">
                <a:solidFill>
                  <a:srgbClr val="575757"/>
                </a:solidFill>
              </a:rPr>
              <a:t>cümlelerinizi oluşturunuz.</a:t>
            </a:r>
          </a:p>
        </p:txBody>
      </p:sp>
    </p:spTree>
    <p:extLst>
      <p:ext uri="{BB962C8B-B14F-4D97-AF65-F5344CB8AC3E}">
        <p14:creationId xmlns:p14="http://schemas.microsoft.com/office/powerpoint/2010/main" val="7886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13" grpId="0" animBg="1"/>
      <p:bldP spid="15" grpId="0" animBg="1"/>
      <p:bldP spid="26" grpId="0" animBg="1"/>
      <p:bldP spid="28" grpId="0"/>
      <p:bldP spid="43" grpId="0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5000" t="-7000" r="-6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3067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</a:t>
            </a:r>
            <a:r>
              <a:rPr lang="tr-TR" sz="6000" b="1" dirty="0" smtClean="0"/>
              <a:t>yapıcı</a:t>
            </a:r>
            <a:endParaRPr lang="tr-TR" sz="6000" b="1" dirty="0"/>
          </a:p>
          <a:p>
            <a:r>
              <a:rPr lang="tr-TR" sz="6000" b="1" dirty="0"/>
              <a:t>maddeler nelerdir?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04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7" name="Grup 6"/>
          <p:cNvGrpSpPr/>
          <p:nvPr/>
        </p:nvGrpSpPr>
        <p:grpSpPr>
          <a:xfrm>
            <a:off x="560388" y="2542152"/>
            <a:ext cx="2115100" cy="707886"/>
            <a:chOff x="560388" y="2542152"/>
            <a:chExt cx="2115100" cy="707886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2542152"/>
              <a:ext cx="19293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E61F4F"/>
                  </a:solidFill>
                </a:rPr>
                <a:t>Bağımlılık</a:t>
              </a:r>
            </a:p>
            <a:p>
              <a:r>
                <a:rPr lang="tr-TR" sz="2000" b="1" dirty="0">
                  <a:solidFill>
                    <a:srgbClr val="E61F4F"/>
                  </a:solidFill>
                </a:rPr>
                <a:t>Yapan Maddeler</a:t>
              </a: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560388" y="2647951"/>
              <a:ext cx="182563" cy="17938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8" name="Dikdörtgen 7"/>
          <p:cNvSpPr/>
          <p:nvPr/>
        </p:nvSpPr>
        <p:spPr>
          <a:xfrm>
            <a:off x="742951" y="3244334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Tütün</a:t>
            </a:r>
          </a:p>
        </p:txBody>
      </p:sp>
      <p:sp>
        <p:nvSpPr>
          <p:cNvPr id="42" name="Dikdörtgen 41"/>
          <p:cNvSpPr/>
          <p:nvPr/>
        </p:nvSpPr>
        <p:spPr>
          <a:xfrm>
            <a:off x="742950" y="3499452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</a:rPr>
              <a:t>Alkol</a:t>
            </a:r>
            <a:endParaRPr lang="tr-TR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3" name="Grup 42"/>
          <p:cNvGrpSpPr/>
          <p:nvPr/>
        </p:nvGrpSpPr>
        <p:grpSpPr>
          <a:xfrm>
            <a:off x="3190875" y="2542152"/>
            <a:ext cx="1472808" cy="707886"/>
            <a:chOff x="560388" y="2542152"/>
            <a:chExt cx="1472808" cy="707886"/>
          </a:xfrm>
        </p:grpSpPr>
        <p:sp>
          <p:nvSpPr>
            <p:cNvPr id="44" name="Metin kutusu 43"/>
            <p:cNvSpPr txBox="1"/>
            <p:nvPr/>
          </p:nvSpPr>
          <p:spPr>
            <a:xfrm>
              <a:off x="746177" y="2542152"/>
              <a:ext cx="12870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 smtClean="0">
                  <a:solidFill>
                    <a:srgbClr val="E61F4F"/>
                  </a:solidFill>
                </a:rPr>
                <a:t>Uyuşturan</a:t>
              </a:r>
              <a:endParaRPr lang="tr-TR" sz="2000" b="1" dirty="0">
                <a:solidFill>
                  <a:srgbClr val="E61F4F"/>
                </a:solidFill>
              </a:endParaRPr>
            </a:p>
            <a:p>
              <a:r>
                <a:rPr lang="tr-TR" sz="2000" b="1" dirty="0" smtClean="0">
                  <a:solidFill>
                    <a:srgbClr val="E61F4F"/>
                  </a:solidFill>
                </a:rPr>
                <a:t>Maddeler</a:t>
              </a:r>
              <a:endParaRPr lang="tr-TR" sz="2000" b="1" dirty="0">
                <a:solidFill>
                  <a:srgbClr val="E61F4F"/>
                </a:solidFill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560388" y="2647951"/>
              <a:ext cx="182563" cy="17938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46" name="Dikdörtgen 45"/>
          <p:cNvSpPr/>
          <p:nvPr/>
        </p:nvSpPr>
        <p:spPr>
          <a:xfrm>
            <a:off x="3373438" y="3244334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Afyon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3373437" y="3499452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</a:rPr>
              <a:t>Morfin</a:t>
            </a:r>
            <a:endParaRPr lang="tr-T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3373438" y="3775873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Eroin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3373437" y="4047213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chemeClr val="bg2">
                    <a:lumMod val="50000"/>
                  </a:schemeClr>
                </a:solidFill>
              </a:rPr>
              <a:t>Metadon</a:t>
            </a:r>
            <a:endParaRPr lang="tr-T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0" name="Dikdörtgen 49"/>
          <p:cNvSpPr/>
          <p:nvPr/>
        </p:nvSpPr>
        <p:spPr>
          <a:xfrm>
            <a:off x="3373437" y="4340720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Kodein</a:t>
            </a:r>
          </a:p>
        </p:txBody>
      </p:sp>
    </p:spTree>
    <p:extLst>
      <p:ext uri="{BB962C8B-B14F-4D97-AF65-F5344CB8AC3E}">
        <p14:creationId xmlns:p14="http://schemas.microsoft.com/office/powerpoint/2010/main" val="2305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  <p:bldP spid="8" grpId="0"/>
      <p:bldP spid="42" grpId="0"/>
      <p:bldP spid="46" grpId="0"/>
      <p:bldP spid="47" grpId="0"/>
      <p:bldP spid="48" grpId="0"/>
      <p:bldP spid="49" grpId="0"/>
      <p:bldP spid="5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/>
          <p:cNvSpPr/>
          <p:nvPr/>
        </p:nvSpPr>
        <p:spPr>
          <a:xfrm flipH="1">
            <a:off x="-11112" y="14514"/>
            <a:ext cx="12212637" cy="6821715"/>
          </a:xfrm>
          <a:prstGeom prst="rect">
            <a:avLst/>
          </a:prstGeom>
          <a:blipFill dpi="0" rotWithShape="1">
            <a:blip r:embed="rId3"/>
            <a:srcRect/>
            <a:stretch>
              <a:fillRect t="-7875" b="-26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Dikdörtgen 1"/>
          <p:cNvSpPr/>
          <p:nvPr/>
        </p:nvSpPr>
        <p:spPr>
          <a:xfrm>
            <a:off x="0" y="-3629"/>
            <a:ext cx="12201525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6752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smtClean="0"/>
              <a:t>Çocuğunuzun</a:t>
            </a:r>
          </a:p>
          <a:p>
            <a:r>
              <a:rPr lang="tr-TR" sz="4800" b="1" dirty="0"/>
              <a:t>m</a:t>
            </a:r>
            <a:r>
              <a:rPr lang="tr-TR" sz="4800" b="1" dirty="0" smtClean="0"/>
              <a:t>adde bağımlısı olmasını</a:t>
            </a:r>
          </a:p>
          <a:p>
            <a:r>
              <a:rPr lang="tr-TR" sz="4800" b="1" dirty="0"/>
              <a:t>i</a:t>
            </a:r>
            <a:r>
              <a:rPr lang="tr-TR" sz="4800" b="1" dirty="0" smtClean="0"/>
              <a:t>stemiyorsanız…</a:t>
            </a:r>
            <a:endParaRPr lang="tr-TR" sz="48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40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4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44000" r="-4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41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Çocuğunuzun madde </a:t>
            </a:r>
            <a:r>
              <a:rPr lang="tr-TR" sz="4800" b="1" dirty="0"/>
              <a:t>bağımlısı</a:t>
            </a:r>
          </a:p>
          <a:p>
            <a:r>
              <a:rPr lang="tr-TR" sz="4800" b="1" dirty="0"/>
              <a:t>olmasını istemiyorsanız...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456605" y="2308294"/>
            <a:ext cx="7464948" cy="1015663"/>
            <a:chOff x="554927" y="1881525"/>
            <a:chExt cx="7464948" cy="1015663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Çocuklarınızla küçük yaşlardan itibaren </a:t>
              </a:r>
              <a:r>
                <a:rPr lang="nn-NO" sz="2000" dirty="0" smtClean="0">
                  <a:solidFill>
                    <a:srgbClr val="575757"/>
                  </a:solidFill>
                </a:rPr>
                <a:t>sağlıklarını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nn-NO" sz="2000" dirty="0" smtClean="0">
                  <a:solidFill>
                    <a:srgbClr val="575757"/>
                  </a:solidFill>
                </a:rPr>
                <a:t>korumalarının </a:t>
              </a:r>
              <a:r>
                <a:rPr lang="nn-NO" sz="2000" dirty="0">
                  <a:solidFill>
                    <a:srgbClr val="575757"/>
                  </a:solidFill>
                </a:rPr>
                <a:t>ve zararlı maddelerden uzak </a:t>
              </a:r>
              <a:r>
                <a:rPr lang="nn-NO" sz="2000" dirty="0" smtClean="0">
                  <a:solidFill>
                    <a:srgbClr val="575757"/>
                  </a:solidFill>
                </a:rPr>
                <a:t>durmalarının </a:t>
              </a:r>
              <a:r>
                <a:rPr lang="nn-NO" sz="2000" dirty="0">
                  <a:solidFill>
                    <a:srgbClr val="575757"/>
                  </a:solidFill>
                </a:rPr>
                <a:t>önemi ve gerekliliği konusunda </a:t>
              </a:r>
              <a:r>
                <a:rPr lang="nn-NO" sz="2000" dirty="0" smtClean="0">
                  <a:solidFill>
                    <a:srgbClr val="575757"/>
                  </a:solidFill>
                </a:rPr>
                <a:t>konuşmalar </a:t>
              </a:r>
              <a:r>
                <a:rPr lang="nn-NO" sz="2000" dirty="0">
                  <a:solidFill>
                    <a:srgbClr val="575757"/>
                  </a:solidFill>
                </a:rPr>
                <a:t>yapın.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1" name="Grup 30"/>
          <p:cNvGrpSpPr/>
          <p:nvPr/>
        </p:nvGrpSpPr>
        <p:grpSpPr>
          <a:xfrm>
            <a:off x="456605" y="3553364"/>
            <a:ext cx="7464948" cy="1323439"/>
            <a:chOff x="554927" y="1881525"/>
            <a:chExt cx="7464948" cy="1323439"/>
          </a:xfrm>
        </p:grpSpPr>
        <p:sp>
          <p:nvSpPr>
            <p:cNvPr id="42" name="Metin kutusu 41"/>
            <p:cNvSpPr txBox="1"/>
            <p:nvPr/>
          </p:nvSpPr>
          <p:spPr>
            <a:xfrm>
              <a:off x="746177" y="1881525"/>
              <a:ext cx="72736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Sizin ebeveyn olarak onlara doğru birer model </a:t>
              </a:r>
              <a:r>
                <a:rPr lang="nn-NO" sz="2000" dirty="0" smtClean="0">
                  <a:solidFill>
                    <a:srgbClr val="575757"/>
                  </a:solidFill>
                </a:rPr>
                <a:t>olmanız </a:t>
              </a:r>
              <a:r>
                <a:rPr lang="nn-NO" sz="2000" dirty="0">
                  <a:solidFill>
                    <a:srgbClr val="575757"/>
                  </a:solidFill>
                </a:rPr>
                <a:t>gereklidir. Örneğin sürekli sigara </a:t>
              </a:r>
              <a:r>
                <a:rPr lang="nn-NO" sz="2000" dirty="0" smtClean="0">
                  <a:solidFill>
                    <a:srgbClr val="575757"/>
                  </a:solidFill>
                </a:rPr>
                <a:t>içerken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nn-NO" sz="2000" dirty="0" smtClean="0">
                  <a:solidFill>
                    <a:srgbClr val="575757"/>
                  </a:solidFill>
                </a:rPr>
                <a:t>sigaranın </a:t>
              </a:r>
              <a:r>
                <a:rPr lang="nn-NO" sz="2000" dirty="0">
                  <a:solidFill>
                    <a:srgbClr val="575757"/>
                  </a:solidFill>
                </a:rPr>
                <a:t>sağlığa zararlı olduğunu anlatmanız </a:t>
              </a:r>
              <a:r>
                <a:rPr lang="nn-NO" sz="2000" dirty="0" smtClean="0">
                  <a:solidFill>
                    <a:srgbClr val="575757"/>
                  </a:solidFill>
                </a:rPr>
                <a:t>yeterli </a:t>
              </a:r>
              <a:r>
                <a:rPr lang="nn-NO" sz="2000" dirty="0">
                  <a:solidFill>
                    <a:srgbClr val="575757"/>
                  </a:solidFill>
                </a:rPr>
                <a:t>etkiyi ve inandırıcılığı maalesef </a:t>
              </a:r>
            </a:p>
            <a:p>
              <a:r>
                <a:rPr lang="nn-NO" sz="2000" dirty="0">
                  <a:solidFill>
                    <a:srgbClr val="575757"/>
                  </a:solidFill>
                </a:rPr>
                <a:t>sağlayamamaktadır. 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79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44000" r="-4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42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Çocuğunuzun madde </a:t>
            </a:r>
            <a:r>
              <a:rPr lang="tr-TR" sz="4800" b="1" dirty="0"/>
              <a:t>bağımlısı</a:t>
            </a:r>
          </a:p>
          <a:p>
            <a:r>
              <a:rPr lang="tr-TR" sz="4800" b="1" dirty="0"/>
              <a:t>olmasını istemiyorsanız...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456605" y="2308294"/>
            <a:ext cx="7464948" cy="1015663"/>
            <a:chOff x="554927" y="1881525"/>
            <a:chExt cx="7464948" cy="1015663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Üzüldüğünüzde, sıkıldığınızda, öfkelendiğinizde, </a:t>
              </a:r>
              <a:r>
                <a:rPr lang="nn-NO" sz="2000" dirty="0" smtClean="0">
                  <a:solidFill>
                    <a:srgbClr val="575757"/>
                  </a:solidFill>
                </a:rPr>
                <a:t>kendinizi </a:t>
              </a:r>
              <a:r>
                <a:rPr lang="nn-NO" sz="2000" dirty="0">
                  <a:solidFill>
                    <a:srgbClr val="575757"/>
                  </a:solidFill>
                </a:rPr>
                <a:t>çaresiz hissettiğinizde ne yaparsınız? </a:t>
              </a:r>
              <a:r>
                <a:rPr lang="nn-NO" sz="2000" dirty="0" smtClean="0">
                  <a:solidFill>
                    <a:srgbClr val="575757"/>
                  </a:solidFill>
                </a:rPr>
                <a:t>Hemen </a:t>
              </a:r>
              <a:r>
                <a:rPr lang="nn-NO" sz="2000" dirty="0">
                  <a:solidFill>
                    <a:srgbClr val="575757"/>
                  </a:solidFill>
                </a:rPr>
                <a:t>bir sigara yakar ya da bir hap yutar mısınız? </a:t>
              </a:r>
              <a:r>
                <a:rPr lang="nn-NO" sz="2000" dirty="0" smtClean="0">
                  <a:solidFill>
                    <a:srgbClr val="575757"/>
                  </a:solidFill>
                </a:rPr>
                <a:t>Bu </a:t>
              </a:r>
              <a:r>
                <a:rPr lang="nn-NO" sz="2000" dirty="0">
                  <a:solidFill>
                    <a:srgbClr val="575757"/>
                  </a:solidFill>
                </a:rPr>
                <a:t>davranışlarınızı gözden geçirmenizde fayda var.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1" name="Grup 30"/>
          <p:cNvGrpSpPr/>
          <p:nvPr/>
        </p:nvGrpSpPr>
        <p:grpSpPr>
          <a:xfrm>
            <a:off x="456605" y="3553364"/>
            <a:ext cx="7464948" cy="707886"/>
            <a:chOff x="554927" y="1881525"/>
            <a:chExt cx="7464948" cy="707886"/>
          </a:xfrm>
        </p:grpSpPr>
        <p:sp>
          <p:nvSpPr>
            <p:cNvPr id="42" name="Metin kutusu 41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Çocuğunuzun cebine asla harcayabileceğinden </a:t>
              </a:r>
            </a:p>
            <a:p>
              <a:r>
                <a:rPr lang="nn-NO" sz="2000" dirty="0">
                  <a:solidFill>
                    <a:srgbClr val="575757"/>
                  </a:solidFill>
                </a:rPr>
                <a:t>daha fazla harçlık koymayın. 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65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44000" r="-4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43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Çocuğunuzun madde </a:t>
            </a:r>
            <a:r>
              <a:rPr lang="tr-TR" sz="4800" b="1" dirty="0"/>
              <a:t>bağımlısı</a:t>
            </a:r>
          </a:p>
          <a:p>
            <a:r>
              <a:rPr lang="tr-TR" sz="4800" b="1" dirty="0"/>
              <a:t>olmasını istemiyorsanız...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456605" y="2308294"/>
            <a:ext cx="7464948" cy="1323439"/>
            <a:chOff x="554927" y="1881525"/>
            <a:chExt cx="7464948" cy="1323439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Yaptığı hataları ona gösterin ve hatalarının </a:t>
              </a:r>
              <a:r>
                <a:rPr lang="nn-NO" sz="2000" dirty="0" smtClean="0">
                  <a:solidFill>
                    <a:srgbClr val="575757"/>
                  </a:solidFill>
                </a:rPr>
                <a:t>yarattığı </a:t>
              </a:r>
              <a:r>
                <a:rPr lang="nn-NO" sz="2000" dirty="0">
                  <a:solidFill>
                    <a:srgbClr val="575757"/>
                  </a:solidFill>
                </a:rPr>
                <a:t>sonuçları onunla tartışın. Mümkün olduğu </a:t>
              </a:r>
              <a:r>
                <a:rPr lang="nn-NO" sz="2000" dirty="0" smtClean="0">
                  <a:solidFill>
                    <a:srgbClr val="575757"/>
                  </a:solidFill>
                </a:rPr>
                <a:t>kadar </a:t>
              </a:r>
              <a:r>
                <a:rPr lang="nn-NO" sz="2000" dirty="0">
                  <a:solidFill>
                    <a:srgbClr val="575757"/>
                  </a:solidFill>
                </a:rPr>
                <a:t>hatalarını düzeltme görevini ona vererek kendi </a:t>
              </a:r>
              <a:r>
                <a:rPr lang="nn-NO" sz="2000" dirty="0" smtClean="0">
                  <a:solidFill>
                    <a:srgbClr val="575757"/>
                  </a:solidFill>
                </a:rPr>
                <a:t>bireysel </a:t>
              </a:r>
              <a:r>
                <a:rPr lang="nn-NO" sz="2000" dirty="0">
                  <a:solidFill>
                    <a:srgbClr val="575757"/>
                  </a:solidFill>
                </a:rPr>
                <a:t>sorumluluğunu </a:t>
              </a:r>
              <a:r>
                <a:rPr lang="nn-NO" sz="2000" dirty="0" smtClean="0">
                  <a:solidFill>
                    <a:srgbClr val="575757"/>
                  </a:solidFill>
                </a:rPr>
                <a:t>üstlenmesine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nn-NO" sz="2000" dirty="0" smtClean="0">
                  <a:solidFill>
                    <a:srgbClr val="575757"/>
                  </a:solidFill>
                </a:rPr>
                <a:t>yardımcı </a:t>
              </a:r>
              <a:r>
                <a:rPr lang="nn-NO" sz="2000" dirty="0">
                  <a:solidFill>
                    <a:srgbClr val="575757"/>
                  </a:solidFill>
                </a:rPr>
                <a:t>olun.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1" name="Grup 30"/>
          <p:cNvGrpSpPr/>
          <p:nvPr/>
        </p:nvGrpSpPr>
        <p:grpSpPr>
          <a:xfrm>
            <a:off x="456605" y="3794482"/>
            <a:ext cx="7464948" cy="1015663"/>
            <a:chOff x="554927" y="1881525"/>
            <a:chExt cx="7464948" cy="1015663"/>
          </a:xfrm>
        </p:grpSpPr>
        <p:sp>
          <p:nvSpPr>
            <p:cNvPr id="42" name="Metin kutusu 41"/>
            <p:cNvSpPr txBox="1"/>
            <p:nvPr/>
          </p:nvSpPr>
          <p:spPr>
            <a:xfrm>
              <a:off x="746177" y="1881525"/>
              <a:ext cx="7273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Çocuğunuzun boş zamanlarını geçirebileceği bir </a:t>
              </a:r>
              <a:r>
                <a:rPr lang="nn-NO" sz="2000" dirty="0" smtClean="0">
                  <a:solidFill>
                    <a:srgbClr val="575757"/>
                  </a:solidFill>
                </a:rPr>
                <a:t>uğraş sahibi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nn-NO" sz="2000" dirty="0" smtClean="0">
                  <a:solidFill>
                    <a:srgbClr val="575757"/>
                  </a:solidFill>
                </a:rPr>
                <a:t>olmasını </a:t>
              </a:r>
              <a:r>
                <a:rPr lang="nn-NO" sz="2000" dirty="0">
                  <a:solidFill>
                    <a:srgbClr val="575757"/>
                  </a:solidFill>
                </a:rPr>
                <a:t>sağlayın. Spor yapmak,  </a:t>
              </a:r>
              <a:r>
                <a:rPr lang="nn-NO" sz="2000" dirty="0" smtClean="0">
                  <a:solidFill>
                    <a:srgbClr val="575757"/>
                  </a:solidFill>
                </a:rPr>
                <a:t>enstrüman </a:t>
              </a:r>
              <a:r>
                <a:rPr lang="nn-NO" sz="2000" dirty="0">
                  <a:solidFill>
                    <a:srgbClr val="575757"/>
                  </a:solidFill>
                </a:rPr>
                <a:t>çalmak, </a:t>
              </a:r>
              <a:r>
                <a:rPr lang="nn-NO" sz="2000" dirty="0" smtClean="0">
                  <a:solidFill>
                    <a:srgbClr val="575757"/>
                  </a:solidFill>
                </a:rPr>
                <a:t>evcil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nn-NO" sz="2000" dirty="0" smtClean="0">
                  <a:solidFill>
                    <a:srgbClr val="575757"/>
                  </a:solidFill>
                </a:rPr>
                <a:t>hayvan </a:t>
              </a:r>
              <a:r>
                <a:rPr lang="nn-NO" sz="2000" dirty="0">
                  <a:solidFill>
                    <a:srgbClr val="575757"/>
                  </a:solidFill>
                </a:rPr>
                <a:t>beslemek, </a:t>
              </a:r>
              <a:r>
                <a:rPr lang="nn-NO" sz="2000" dirty="0" smtClean="0">
                  <a:solidFill>
                    <a:srgbClr val="575757"/>
                  </a:solidFill>
                </a:rPr>
                <a:t>el </a:t>
              </a:r>
              <a:r>
                <a:rPr lang="nn-NO" sz="2000" dirty="0">
                  <a:solidFill>
                    <a:srgbClr val="575757"/>
                  </a:solidFill>
                </a:rPr>
                <a:t>becerileri vb.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66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43000" t="2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44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Çocuğumla uyuşturucudan </a:t>
            </a:r>
          </a:p>
          <a:p>
            <a:r>
              <a:rPr lang="tr-TR" sz="4800" b="1" dirty="0"/>
              <a:t>uzak durması konusunda </a:t>
            </a:r>
          </a:p>
          <a:p>
            <a:r>
              <a:rPr lang="tr-TR" sz="4800" b="1" dirty="0"/>
              <a:t>ne zaman konuşmalıyım?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/>
          <p:cNvSpPr txBox="1"/>
          <p:nvPr/>
        </p:nvSpPr>
        <p:spPr>
          <a:xfrm>
            <a:off x="356650" y="2974407"/>
            <a:ext cx="80616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Küçük yaşlardan itibaren çocuğunuza sigara, alkol ve </a:t>
            </a:r>
            <a:r>
              <a:rPr lang="tr-TR" dirty="0" smtClean="0">
                <a:solidFill>
                  <a:srgbClr val="575757"/>
                </a:solidFill>
              </a:rPr>
              <a:t>madde </a:t>
            </a:r>
            <a:r>
              <a:rPr lang="tr-TR" dirty="0">
                <a:solidFill>
                  <a:srgbClr val="575757"/>
                </a:solidFill>
              </a:rPr>
              <a:t>kullanımının zararlarından sohbet sırasında </a:t>
            </a:r>
            <a:r>
              <a:rPr lang="tr-TR" dirty="0" smtClean="0">
                <a:solidFill>
                  <a:srgbClr val="575757"/>
                </a:solidFill>
              </a:rPr>
              <a:t>veya </a:t>
            </a:r>
            <a:r>
              <a:rPr lang="tr-TR" dirty="0">
                <a:solidFill>
                  <a:srgbClr val="575757"/>
                </a:solidFill>
              </a:rPr>
              <a:t>televizyonda gördüğünüz bir </a:t>
            </a:r>
            <a:r>
              <a:rPr lang="tr-TR" dirty="0" smtClean="0">
                <a:solidFill>
                  <a:srgbClr val="575757"/>
                </a:solidFill>
              </a:rPr>
              <a:t>haber</a:t>
            </a:r>
          </a:p>
          <a:p>
            <a:r>
              <a:rPr lang="tr-TR" dirty="0" smtClean="0">
                <a:solidFill>
                  <a:srgbClr val="575757"/>
                </a:solidFill>
              </a:rPr>
              <a:t>vs</a:t>
            </a:r>
            <a:r>
              <a:rPr lang="tr-TR" dirty="0">
                <a:solidFill>
                  <a:srgbClr val="575757"/>
                </a:solidFill>
              </a:rPr>
              <a:t>. vesilesiyle </a:t>
            </a:r>
            <a:r>
              <a:rPr lang="tr-TR" dirty="0" smtClean="0">
                <a:solidFill>
                  <a:srgbClr val="575757"/>
                </a:solidFill>
              </a:rPr>
              <a:t>bahsedebilirsiniz</a:t>
            </a:r>
            <a:r>
              <a:rPr lang="tr-TR" dirty="0">
                <a:solidFill>
                  <a:srgbClr val="575757"/>
                </a:solidFill>
              </a:rPr>
              <a:t>, kendini nasıl koruyacağını </a:t>
            </a:r>
            <a:r>
              <a:rPr lang="tr-TR" dirty="0" smtClean="0">
                <a:solidFill>
                  <a:srgbClr val="575757"/>
                </a:solidFill>
              </a:rPr>
              <a:t>anlatabilirsiniz</a:t>
            </a:r>
            <a:r>
              <a:rPr lang="tr-TR" dirty="0">
                <a:solidFill>
                  <a:srgbClr val="575757"/>
                </a:solidFill>
              </a:rPr>
              <a:t>.</a:t>
            </a:r>
          </a:p>
          <a:p>
            <a:endParaRPr lang="tr-TR" dirty="0">
              <a:solidFill>
                <a:srgbClr val="575757"/>
              </a:solidFill>
            </a:endParaRPr>
          </a:p>
          <a:p>
            <a:r>
              <a:rPr lang="tr-TR" dirty="0">
                <a:solidFill>
                  <a:srgbClr val="575757"/>
                </a:solidFill>
              </a:rPr>
              <a:t>Sadece bir kereye özgü bir konuşma yapmak </a:t>
            </a:r>
            <a:r>
              <a:rPr lang="tr-TR" dirty="0" smtClean="0">
                <a:solidFill>
                  <a:srgbClr val="575757"/>
                </a:solidFill>
              </a:rPr>
              <a:t>yerine </a:t>
            </a:r>
            <a:r>
              <a:rPr lang="tr-TR" dirty="0">
                <a:solidFill>
                  <a:srgbClr val="575757"/>
                </a:solidFill>
              </a:rPr>
              <a:t>muhtelif </a:t>
            </a:r>
            <a:r>
              <a:rPr lang="tr-TR" dirty="0" smtClean="0">
                <a:solidFill>
                  <a:srgbClr val="575757"/>
                </a:solidFill>
              </a:rPr>
              <a:t>zamanlarda</a:t>
            </a:r>
            <a:endParaRPr lang="tr-TR" dirty="0">
              <a:solidFill>
                <a:srgbClr val="575757"/>
              </a:solidFill>
            </a:endParaRPr>
          </a:p>
          <a:p>
            <a:r>
              <a:rPr lang="tr-TR" dirty="0" smtClean="0">
                <a:solidFill>
                  <a:srgbClr val="575757"/>
                </a:solidFill>
              </a:rPr>
              <a:t>konuyu </a:t>
            </a:r>
            <a:r>
              <a:rPr lang="tr-TR" dirty="0">
                <a:solidFill>
                  <a:srgbClr val="575757"/>
                </a:solidFill>
              </a:rPr>
              <a:t>açarak </a:t>
            </a:r>
            <a:r>
              <a:rPr lang="tr-TR" dirty="0" smtClean="0">
                <a:solidFill>
                  <a:srgbClr val="575757"/>
                </a:solidFill>
              </a:rPr>
              <a:t>gerekli </a:t>
            </a:r>
            <a:r>
              <a:rPr lang="tr-TR" dirty="0">
                <a:solidFill>
                  <a:srgbClr val="575757"/>
                </a:solidFill>
              </a:rPr>
              <a:t>hatırlatmaları yapmanız çok daha </a:t>
            </a:r>
          </a:p>
          <a:p>
            <a:r>
              <a:rPr lang="tr-TR" dirty="0">
                <a:solidFill>
                  <a:srgbClr val="575757"/>
                </a:solidFill>
              </a:rPr>
              <a:t>faydalı olacaktır. </a:t>
            </a:r>
          </a:p>
        </p:txBody>
      </p:sp>
    </p:spTree>
    <p:extLst>
      <p:ext uri="{BB962C8B-B14F-4D97-AF65-F5344CB8AC3E}">
        <p14:creationId xmlns:p14="http://schemas.microsoft.com/office/powerpoint/2010/main" val="27158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  <p:bldP spid="15" grpId="0" animBg="1"/>
      <p:bldP spid="26" grpId="0" animBg="1"/>
      <p:bldP spid="28" grpId="0"/>
      <p:bldP spid="43" grpId="0" animBg="1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7000" t="-23000" r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45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Çocuğumla uyuşturucudan </a:t>
            </a:r>
          </a:p>
          <a:p>
            <a:r>
              <a:rPr lang="tr-TR" sz="4800" b="1" dirty="0"/>
              <a:t>uzak durması konusunda </a:t>
            </a:r>
          </a:p>
          <a:p>
            <a:r>
              <a:rPr lang="tr-TR" sz="4800" b="1" dirty="0"/>
              <a:t>ne zaman konuşmalıyım?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456605" y="2798260"/>
            <a:ext cx="7464948" cy="707886"/>
            <a:chOff x="554927" y="1881525"/>
            <a:chExt cx="7464948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Konuşmaya başlamadan önce doğru kaynaklardan </a:t>
              </a:r>
              <a:r>
                <a:rPr lang="nn-NO" sz="2000" dirty="0" smtClean="0">
                  <a:solidFill>
                    <a:srgbClr val="575757"/>
                  </a:solidFill>
                </a:rPr>
                <a:t>bilgilerinizi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nn-NO" sz="2000" dirty="0" smtClean="0">
                  <a:solidFill>
                    <a:srgbClr val="575757"/>
                  </a:solidFill>
                </a:rPr>
                <a:t>ar</a:t>
              </a:r>
              <a:r>
                <a:rPr lang="tr-TR" sz="2000" dirty="0" smtClean="0">
                  <a:solidFill>
                    <a:srgbClr val="575757"/>
                  </a:solidFill>
                </a:rPr>
                <a:t>t</a:t>
              </a:r>
              <a:r>
                <a:rPr lang="nn-NO" sz="2000" dirty="0" smtClean="0">
                  <a:solidFill>
                    <a:srgbClr val="575757"/>
                  </a:solidFill>
                </a:rPr>
                <a:t>tırın </a:t>
              </a:r>
              <a:r>
                <a:rPr lang="nn-NO" sz="2000" dirty="0">
                  <a:solidFill>
                    <a:srgbClr val="575757"/>
                  </a:solidFill>
                </a:rPr>
                <a:t>ve ona bağımlılıkların zararları </a:t>
              </a:r>
              <a:r>
                <a:rPr lang="nn-NO" sz="2000" dirty="0" smtClean="0">
                  <a:solidFill>
                    <a:srgbClr val="575757"/>
                  </a:solidFill>
                </a:rPr>
                <a:t>konusunda </a:t>
              </a:r>
              <a:r>
                <a:rPr lang="nn-NO" sz="2000" dirty="0">
                  <a:solidFill>
                    <a:srgbClr val="575757"/>
                  </a:solidFill>
                </a:rPr>
                <a:t>bilgi verin.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8" name="Grup 17"/>
          <p:cNvGrpSpPr/>
          <p:nvPr/>
        </p:nvGrpSpPr>
        <p:grpSpPr>
          <a:xfrm>
            <a:off x="456605" y="3545195"/>
            <a:ext cx="7464948" cy="400110"/>
            <a:chOff x="554927" y="1881525"/>
            <a:chExt cx="7464948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 smtClean="0">
                  <a:solidFill>
                    <a:srgbClr val="575757"/>
                  </a:solidFill>
                </a:rPr>
                <a:t>Kısa </a:t>
              </a:r>
              <a:r>
                <a:rPr lang="nn-NO" sz="2000" dirty="0">
                  <a:solidFill>
                    <a:srgbClr val="575757"/>
                  </a:solidFill>
                </a:rPr>
                <a:t>ve net cümleleri tercih edin.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456605" y="4002075"/>
            <a:ext cx="7464948" cy="400110"/>
            <a:chOff x="554927" y="1881525"/>
            <a:chExt cx="7464948" cy="400110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Ona sorular yönelterek çocuğunuzu da </a:t>
              </a:r>
              <a:r>
                <a:rPr lang="nn-NO" sz="2000" dirty="0" smtClean="0">
                  <a:solidFill>
                    <a:srgbClr val="575757"/>
                  </a:solidFill>
                </a:rPr>
                <a:t>sohbete </a:t>
              </a:r>
              <a:r>
                <a:rPr lang="nn-NO" sz="2000" dirty="0">
                  <a:solidFill>
                    <a:srgbClr val="575757"/>
                  </a:solidFill>
                </a:rPr>
                <a:t>dâhil edin.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456605" y="4441533"/>
            <a:ext cx="7464948" cy="400110"/>
            <a:chOff x="554927" y="1881525"/>
            <a:chExt cx="7464948" cy="400110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575757"/>
                  </a:solidFill>
                </a:rPr>
                <a:t>Fikrini</a:t>
              </a:r>
              <a:r>
                <a:rPr lang="it-IT" sz="2000" dirty="0">
                  <a:solidFill>
                    <a:srgbClr val="575757"/>
                  </a:solidFill>
                </a:rPr>
                <a:t>, ne hissettiğini, ne bildiğini sorun.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506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7000" t="-23000" r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46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Çocuğumla uyuşturucudan </a:t>
            </a:r>
          </a:p>
          <a:p>
            <a:r>
              <a:rPr lang="tr-TR" sz="4800" b="1" dirty="0"/>
              <a:t>uzak durması konusunda </a:t>
            </a:r>
          </a:p>
          <a:p>
            <a:r>
              <a:rPr lang="tr-TR" sz="4800" b="1" dirty="0"/>
              <a:t>ne zaman konuşmalıyım?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8" name="Grup 17"/>
          <p:cNvGrpSpPr/>
          <p:nvPr/>
        </p:nvGrpSpPr>
        <p:grpSpPr>
          <a:xfrm>
            <a:off x="456605" y="2860121"/>
            <a:ext cx="7464948" cy="707886"/>
            <a:chOff x="554927" y="1881525"/>
            <a:chExt cx="7464948" cy="707886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Çocuğunuzla anne ve baba ayrı ayrı </a:t>
              </a:r>
              <a:r>
                <a:rPr lang="nn-NO" sz="2000" dirty="0" smtClean="0">
                  <a:solidFill>
                    <a:srgbClr val="575757"/>
                  </a:solidFill>
                </a:rPr>
                <a:t>konuştuğunuz </a:t>
              </a:r>
              <a:r>
                <a:rPr lang="nn-NO" sz="2000" dirty="0">
                  <a:solidFill>
                    <a:srgbClr val="575757"/>
                  </a:solidFill>
                </a:rPr>
                <a:t>gibi </a:t>
              </a:r>
              <a:r>
                <a:rPr lang="nn-NO" sz="2000" dirty="0" smtClean="0">
                  <a:solidFill>
                    <a:srgbClr val="575757"/>
                  </a:solidFill>
                </a:rPr>
                <a:t>tüm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nn-NO" sz="2000" dirty="0" smtClean="0">
                  <a:solidFill>
                    <a:srgbClr val="575757"/>
                  </a:solidFill>
                </a:rPr>
                <a:t>aile </a:t>
              </a:r>
              <a:r>
                <a:rPr lang="nn-NO" sz="2000" dirty="0">
                  <a:solidFill>
                    <a:srgbClr val="575757"/>
                  </a:solidFill>
                </a:rPr>
                <a:t>bir arada </a:t>
              </a:r>
              <a:r>
                <a:rPr lang="nn-NO" sz="2000" dirty="0" smtClean="0">
                  <a:solidFill>
                    <a:srgbClr val="575757"/>
                  </a:solidFill>
                </a:rPr>
                <a:t>iken </a:t>
              </a:r>
              <a:r>
                <a:rPr lang="nn-NO" sz="2000" dirty="0">
                  <a:solidFill>
                    <a:srgbClr val="575757"/>
                  </a:solidFill>
                </a:rPr>
                <a:t>de konuşun.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456605" y="3578444"/>
            <a:ext cx="7464948" cy="1015663"/>
            <a:chOff x="554927" y="1881525"/>
            <a:chExt cx="7464948" cy="1015663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Uyuşturucu kullanmanın bir suç olduğunu </a:t>
              </a:r>
              <a:r>
                <a:rPr lang="nn-NO" sz="2000" dirty="0" smtClean="0">
                  <a:solidFill>
                    <a:srgbClr val="575757"/>
                  </a:solidFill>
                </a:rPr>
                <a:t>ve </a:t>
              </a:r>
              <a:r>
                <a:rPr lang="nn-NO" sz="2000" dirty="0">
                  <a:solidFill>
                    <a:srgbClr val="575757"/>
                  </a:solidFill>
                </a:rPr>
                <a:t>ne gibi </a:t>
              </a:r>
              <a:r>
                <a:rPr lang="nn-NO" sz="2000" dirty="0" smtClean="0">
                  <a:solidFill>
                    <a:srgbClr val="575757"/>
                  </a:solidFill>
                </a:rPr>
                <a:t>yasal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nn-NO" sz="2000" dirty="0" smtClean="0">
                  <a:solidFill>
                    <a:srgbClr val="575757"/>
                  </a:solidFill>
                </a:rPr>
                <a:t>sonuçları </a:t>
              </a:r>
              <a:r>
                <a:rPr lang="nn-NO" sz="2000" dirty="0">
                  <a:solidFill>
                    <a:srgbClr val="575757"/>
                  </a:solidFill>
                </a:rPr>
                <a:t>olduğunu (hapse </a:t>
              </a:r>
              <a:r>
                <a:rPr lang="nn-NO" sz="2000" dirty="0" smtClean="0">
                  <a:solidFill>
                    <a:srgbClr val="575757"/>
                  </a:solidFill>
                </a:rPr>
                <a:t>düşmek</a:t>
              </a:r>
              <a:r>
                <a:rPr lang="nn-NO" sz="2000" dirty="0">
                  <a:solidFill>
                    <a:srgbClr val="575757"/>
                  </a:solidFill>
                </a:rPr>
                <a:t>, işten </a:t>
              </a:r>
              <a:r>
                <a:rPr lang="nn-NO" sz="2000" dirty="0" smtClean="0">
                  <a:solidFill>
                    <a:srgbClr val="575757"/>
                  </a:solidFill>
                </a:rPr>
                <a:t>atılmak,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nn-NO" sz="2000" dirty="0" smtClean="0">
                  <a:solidFill>
                    <a:srgbClr val="575757"/>
                  </a:solidFill>
                </a:rPr>
                <a:t>ehliyetini kaybetmek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nn-NO" sz="2000" dirty="0" smtClean="0">
                  <a:solidFill>
                    <a:srgbClr val="575757"/>
                  </a:solidFill>
                </a:rPr>
                <a:t>vb</a:t>
              </a:r>
              <a:r>
                <a:rPr lang="nn-NO" sz="2000" dirty="0">
                  <a:solidFill>
                    <a:srgbClr val="575757"/>
                  </a:solidFill>
                </a:rPr>
                <a:t>.) ona anlatın. 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57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8000" t="2000" r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47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Çocuğunuzla</a:t>
            </a:r>
          </a:p>
          <a:p>
            <a:r>
              <a:rPr lang="tr-TR" sz="4800" b="1" dirty="0"/>
              <a:t>aranızda güçlü bir bağ</a:t>
            </a:r>
          </a:p>
          <a:p>
            <a:r>
              <a:rPr lang="tr-TR" sz="4800" b="1" dirty="0"/>
              <a:t>oluşturmak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/>
          <p:cNvSpPr txBox="1"/>
          <p:nvPr/>
        </p:nvSpPr>
        <p:spPr>
          <a:xfrm>
            <a:off x="356650" y="2974407"/>
            <a:ext cx="80616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Çocuklarınızla küçük yaşlardan itibaren güçlü bir ilişki </a:t>
            </a:r>
          </a:p>
          <a:p>
            <a:r>
              <a:rPr lang="tr-TR" dirty="0">
                <a:solidFill>
                  <a:srgbClr val="575757"/>
                </a:solidFill>
              </a:rPr>
              <a:t>geliştirmeli, aranızda kuvvetli bağlar oluşturmaya </a:t>
            </a:r>
          </a:p>
          <a:p>
            <a:r>
              <a:rPr lang="tr-TR" dirty="0">
                <a:solidFill>
                  <a:srgbClr val="575757"/>
                </a:solidFill>
              </a:rPr>
              <a:t>gayret etmelisiniz. Bu, çocuklarınız hayatın dalgalı </a:t>
            </a:r>
          </a:p>
          <a:p>
            <a:r>
              <a:rPr lang="tr-TR" dirty="0">
                <a:solidFill>
                  <a:srgbClr val="575757"/>
                </a:solidFill>
              </a:rPr>
              <a:t>denizlerinde yol alırken onları dalgaların arasından </a:t>
            </a:r>
          </a:p>
          <a:p>
            <a:r>
              <a:rPr lang="tr-TR" dirty="0">
                <a:solidFill>
                  <a:srgbClr val="575757"/>
                </a:solidFill>
              </a:rPr>
              <a:t>çekip çıkartacaktır. </a:t>
            </a:r>
          </a:p>
        </p:txBody>
      </p:sp>
    </p:spTree>
    <p:extLst>
      <p:ext uri="{BB962C8B-B14F-4D97-AF65-F5344CB8AC3E}">
        <p14:creationId xmlns:p14="http://schemas.microsoft.com/office/powerpoint/2010/main" val="111204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  <p:bldP spid="15" grpId="0" animBg="1"/>
      <p:bldP spid="26" grpId="0" animBg="1"/>
      <p:bldP spid="28" grpId="0"/>
      <p:bldP spid="43" grpId="0" animBg="1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t="2000" r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48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Çocuğunuzla</a:t>
            </a:r>
          </a:p>
          <a:p>
            <a:r>
              <a:rPr lang="tr-TR" sz="4800" b="1" dirty="0"/>
              <a:t>aranızda güçlü bir bağ</a:t>
            </a:r>
          </a:p>
          <a:p>
            <a:r>
              <a:rPr lang="tr-TR" sz="4800" b="1" dirty="0"/>
              <a:t>oluşturmak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456605" y="2798260"/>
            <a:ext cx="7464948" cy="400110"/>
            <a:chOff x="554927" y="1881525"/>
            <a:chExt cx="7464948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Çocuklarınızla her gün düzenli sohbet </a:t>
              </a:r>
              <a:r>
                <a:rPr lang="it-IT" sz="2000" dirty="0" smtClean="0">
                  <a:solidFill>
                    <a:srgbClr val="575757"/>
                  </a:solidFill>
                </a:rPr>
                <a:t>etmeyi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it-IT" sz="2000" dirty="0" smtClean="0">
                  <a:solidFill>
                    <a:srgbClr val="575757"/>
                  </a:solidFill>
                </a:rPr>
                <a:t>âdet </a:t>
              </a:r>
              <a:r>
                <a:rPr lang="it-IT" sz="2000" dirty="0">
                  <a:solidFill>
                    <a:srgbClr val="575757"/>
                  </a:solidFill>
                </a:rPr>
                <a:t>hâline getirin.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7" name="Grup 26"/>
          <p:cNvGrpSpPr/>
          <p:nvPr/>
        </p:nvGrpSpPr>
        <p:grpSpPr>
          <a:xfrm>
            <a:off x="456605" y="3228945"/>
            <a:ext cx="7464948" cy="400110"/>
            <a:chOff x="554927" y="1881525"/>
            <a:chExt cx="7464948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Çocuklarınıza fikirlerini sorun ve cevaplarını </a:t>
              </a:r>
              <a:r>
                <a:rPr lang="it-IT" sz="2000" dirty="0" smtClean="0">
                  <a:solidFill>
                    <a:srgbClr val="575757"/>
                  </a:solidFill>
                </a:rPr>
                <a:t>dikkatle </a:t>
              </a:r>
              <a:r>
                <a:rPr lang="it-IT" sz="2000" dirty="0">
                  <a:solidFill>
                    <a:srgbClr val="575757"/>
                  </a:solidFill>
                </a:rPr>
                <a:t>dinleyin.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456605" y="3620032"/>
            <a:ext cx="7464948" cy="1323439"/>
            <a:chOff x="554927" y="1881525"/>
            <a:chExt cx="7464948" cy="1323439"/>
          </a:xfrm>
        </p:grpSpPr>
        <p:sp>
          <p:nvSpPr>
            <p:cNvPr id="33" name="Metin kutusu 32"/>
            <p:cNvSpPr txBox="1"/>
            <p:nvPr/>
          </p:nvSpPr>
          <p:spPr>
            <a:xfrm>
              <a:off x="746177" y="1881525"/>
              <a:ext cx="72736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Çocuklarınıza karşı objektif olmaya, onları </a:t>
              </a:r>
              <a:r>
                <a:rPr lang="it-IT" sz="2000" dirty="0" smtClean="0">
                  <a:solidFill>
                    <a:srgbClr val="575757"/>
                  </a:solidFill>
                </a:rPr>
                <a:t>yargılamadan,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it-IT" sz="2000" dirty="0" smtClean="0">
                  <a:solidFill>
                    <a:srgbClr val="575757"/>
                  </a:solidFill>
                </a:rPr>
                <a:t>suçlamadan </a:t>
              </a:r>
              <a:r>
                <a:rPr lang="it-IT" sz="2000" dirty="0">
                  <a:solidFill>
                    <a:srgbClr val="575757"/>
                  </a:solidFill>
                </a:rPr>
                <a:t>dinlemeye gayret </a:t>
              </a:r>
              <a:r>
                <a:rPr lang="it-IT" sz="2000" dirty="0" smtClean="0">
                  <a:solidFill>
                    <a:srgbClr val="575757"/>
                  </a:solidFill>
                </a:rPr>
                <a:t>edin.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it-IT" sz="2000" dirty="0" smtClean="0">
                  <a:solidFill>
                    <a:srgbClr val="575757"/>
                  </a:solidFill>
                </a:rPr>
                <a:t>Çocuklarınızla </a:t>
              </a:r>
              <a:r>
                <a:rPr lang="it-IT" sz="2000" dirty="0">
                  <a:solidFill>
                    <a:srgbClr val="575757"/>
                  </a:solidFill>
                </a:rPr>
                <a:t>kurduğunuz iletişimin sadece </a:t>
              </a:r>
              <a:r>
                <a:rPr lang="it-IT" sz="2000" dirty="0" smtClean="0">
                  <a:solidFill>
                    <a:srgbClr val="575757"/>
                  </a:solidFill>
                </a:rPr>
                <a:t>onları </a:t>
              </a:r>
              <a:r>
                <a:rPr lang="it-IT" sz="2000" dirty="0">
                  <a:solidFill>
                    <a:srgbClr val="575757"/>
                  </a:solidFill>
                </a:rPr>
                <a:t>azarlamak, eleştirmek veya tavsiye </a:t>
              </a:r>
            </a:p>
            <a:p>
              <a:r>
                <a:rPr lang="it-IT" sz="2000" dirty="0">
                  <a:solidFill>
                    <a:srgbClr val="575757"/>
                  </a:solidFill>
                </a:rPr>
                <a:t>vermekten ibaret olmamasına özen gösterin.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0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8000" t="2000" r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49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Çocuğunuzla</a:t>
            </a:r>
          </a:p>
          <a:p>
            <a:r>
              <a:rPr lang="tr-TR" sz="4800" b="1" dirty="0"/>
              <a:t>aranızda güçlü bir bağ</a:t>
            </a:r>
          </a:p>
          <a:p>
            <a:r>
              <a:rPr lang="tr-TR" sz="4800" b="1" dirty="0"/>
              <a:t>oluşturmak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456605" y="2798260"/>
            <a:ext cx="7464948" cy="707886"/>
            <a:chOff x="554927" y="1881525"/>
            <a:chExt cx="7464948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Çocuklarınızla birlikte yeterli zaman geçirin ve kendilerini </a:t>
              </a:r>
            </a:p>
            <a:p>
              <a:r>
                <a:rPr lang="it-IT" sz="2000" dirty="0">
                  <a:solidFill>
                    <a:srgbClr val="575757"/>
                  </a:solidFill>
                </a:rPr>
                <a:t>hayatınızın bir parçası olarak hissetmelerini sağlayı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456605" y="3444861"/>
            <a:ext cx="7464948" cy="707886"/>
            <a:chOff x="554927" y="1881525"/>
            <a:chExt cx="7464948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Çocuğunuzu üzgün veya kırgın gördüğünüzde bu </a:t>
              </a:r>
              <a:r>
                <a:rPr lang="it-IT" sz="2000" dirty="0" smtClean="0">
                  <a:solidFill>
                    <a:srgbClr val="575757"/>
                  </a:solidFill>
                </a:rPr>
                <a:t>durumu </a:t>
              </a:r>
              <a:r>
                <a:rPr lang="it-IT" sz="2000" dirty="0">
                  <a:solidFill>
                    <a:srgbClr val="575757"/>
                  </a:solidFill>
                </a:rPr>
                <a:t>görmezlikten gelmeyin ve neyi olduğunu </a:t>
              </a:r>
              <a:r>
                <a:rPr lang="it-IT" sz="2000" dirty="0" smtClean="0">
                  <a:solidFill>
                    <a:srgbClr val="575757"/>
                  </a:solidFill>
                </a:rPr>
                <a:t>sorarak </a:t>
              </a:r>
              <a:r>
                <a:rPr lang="it-IT" sz="2000" dirty="0">
                  <a:solidFill>
                    <a:srgbClr val="575757"/>
                  </a:solidFill>
                </a:rPr>
                <a:t>onunla ilgilenin.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451317" y="4211364"/>
            <a:ext cx="7464948" cy="707886"/>
            <a:chOff x="554927" y="1881525"/>
            <a:chExt cx="7464948" cy="707886"/>
          </a:xfrm>
        </p:grpSpPr>
        <p:sp>
          <p:nvSpPr>
            <p:cNvPr id="35" name="Metin kutusu 34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Çocuğunuzla kurduğunuz iletişimde onu </a:t>
              </a:r>
              <a:r>
                <a:rPr lang="it-IT" sz="2000" dirty="0" smtClean="0">
                  <a:solidFill>
                    <a:srgbClr val="575757"/>
                  </a:solidFill>
                </a:rPr>
                <a:t>destekleyen ve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it-IT" sz="2000" dirty="0" smtClean="0">
                  <a:solidFill>
                    <a:srgbClr val="575757"/>
                  </a:solidFill>
                </a:rPr>
                <a:t>kendisini </a:t>
              </a:r>
              <a:r>
                <a:rPr lang="it-IT" sz="2000" dirty="0">
                  <a:solidFill>
                    <a:srgbClr val="575757"/>
                  </a:solidFill>
                </a:rPr>
                <a:t>iyi hissetmesine </a:t>
              </a:r>
              <a:r>
                <a:rPr lang="it-IT" sz="2000" dirty="0" smtClean="0">
                  <a:solidFill>
                    <a:srgbClr val="575757"/>
                  </a:solidFill>
                </a:rPr>
                <a:t>yardımcı </a:t>
              </a:r>
              <a:r>
                <a:rPr lang="it-IT" sz="2000" dirty="0">
                  <a:solidFill>
                    <a:srgbClr val="575757"/>
                  </a:solidFill>
                </a:rPr>
                <a:t>olan kelimelere yer verin.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36" name="Resim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5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5000" t="-7000" r="-6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3067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</a:t>
            </a:r>
            <a:r>
              <a:rPr lang="tr-TR" sz="6000" b="1" dirty="0" smtClean="0"/>
              <a:t>yapıcı</a:t>
            </a:r>
            <a:endParaRPr lang="tr-TR" sz="6000" b="1" dirty="0"/>
          </a:p>
          <a:p>
            <a:r>
              <a:rPr lang="tr-TR" sz="6000" b="1" dirty="0"/>
              <a:t>maddeler nelerdir?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05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60388" y="2542152"/>
            <a:ext cx="1410804" cy="707886"/>
            <a:chOff x="560388" y="2542152"/>
            <a:chExt cx="1410804" cy="707886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2542152"/>
              <a:ext cx="12250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 smtClean="0">
                  <a:solidFill>
                    <a:srgbClr val="E61F4F"/>
                  </a:solidFill>
                </a:rPr>
                <a:t>Uyaran</a:t>
              </a:r>
            </a:p>
            <a:p>
              <a:r>
                <a:rPr lang="tr-TR" sz="2000" b="1" dirty="0" smtClean="0">
                  <a:solidFill>
                    <a:srgbClr val="E61F4F"/>
                  </a:solidFill>
                </a:rPr>
                <a:t>Maddeler</a:t>
              </a:r>
              <a:endParaRPr lang="tr-TR" sz="2000" b="1" dirty="0">
                <a:solidFill>
                  <a:srgbClr val="E61F4F"/>
                </a:solidFill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560388" y="2647951"/>
              <a:ext cx="182563" cy="17938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E61F4F"/>
                </a:solidFill>
              </a:endParaRPr>
            </a:p>
          </p:txBody>
        </p:sp>
      </p:grpSp>
      <p:sp>
        <p:nvSpPr>
          <p:cNvPr id="8" name="Dikdörtgen 7"/>
          <p:cNvSpPr/>
          <p:nvPr/>
        </p:nvSpPr>
        <p:spPr>
          <a:xfrm>
            <a:off x="742951" y="3244334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Kokain</a:t>
            </a:r>
          </a:p>
        </p:txBody>
      </p:sp>
      <p:sp>
        <p:nvSpPr>
          <p:cNvPr id="42" name="Dikdörtgen 41"/>
          <p:cNvSpPr/>
          <p:nvPr/>
        </p:nvSpPr>
        <p:spPr>
          <a:xfrm>
            <a:off x="742950" y="3499452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chemeClr val="bg2">
                    <a:lumMod val="50000"/>
                  </a:schemeClr>
                </a:solidFill>
              </a:rPr>
              <a:t>Crack</a:t>
            </a:r>
            <a:endParaRPr lang="tr-TR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3" name="Grup 42"/>
          <p:cNvGrpSpPr/>
          <p:nvPr/>
        </p:nvGrpSpPr>
        <p:grpSpPr>
          <a:xfrm>
            <a:off x="3190875" y="2542152"/>
            <a:ext cx="1472808" cy="707886"/>
            <a:chOff x="560388" y="2542152"/>
            <a:chExt cx="1472808" cy="707886"/>
          </a:xfrm>
        </p:grpSpPr>
        <p:sp>
          <p:nvSpPr>
            <p:cNvPr id="44" name="Metin kutusu 43"/>
            <p:cNvSpPr txBox="1"/>
            <p:nvPr/>
          </p:nvSpPr>
          <p:spPr>
            <a:xfrm>
              <a:off x="746177" y="2542152"/>
              <a:ext cx="128701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 smtClean="0">
                  <a:solidFill>
                    <a:srgbClr val="E61F4F"/>
                  </a:solidFill>
                </a:rPr>
                <a:t>Uyuşturan</a:t>
              </a:r>
              <a:endParaRPr lang="tr-TR" sz="2000" b="1" dirty="0">
                <a:solidFill>
                  <a:srgbClr val="E61F4F"/>
                </a:solidFill>
              </a:endParaRPr>
            </a:p>
            <a:p>
              <a:r>
                <a:rPr lang="tr-TR" sz="2000" b="1" dirty="0" smtClean="0">
                  <a:solidFill>
                    <a:srgbClr val="E61F4F"/>
                  </a:solidFill>
                </a:rPr>
                <a:t>Maddeler</a:t>
              </a:r>
              <a:endParaRPr lang="tr-TR" sz="2000" b="1" dirty="0">
                <a:solidFill>
                  <a:srgbClr val="E61F4F"/>
                </a:solidFill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560388" y="2647951"/>
              <a:ext cx="182563" cy="179387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>
                <a:solidFill>
                  <a:srgbClr val="E61F4F"/>
                </a:solidFill>
              </a:endParaRPr>
            </a:p>
          </p:txBody>
        </p:sp>
      </p:grpSp>
      <p:sp>
        <p:nvSpPr>
          <p:cNvPr id="46" name="Dikdörtgen 45"/>
          <p:cNvSpPr/>
          <p:nvPr/>
        </p:nvSpPr>
        <p:spPr>
          <a:xfrm>
            <a:off x="3373438" y="3244334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Esrar</a:t>
            </a:r>
          </a:p>
        </p:txBody>
      </p:sp>
      <p:sp>
        <p:nvSpPr>
          <p:cNvPr id="47" name="Dikdörtgen 46"/>
          <p:cNvSpPr/>
          <p:nvPr/>
        </p:nvSpPr>
        <p:spPr>
          <a:xfrm>
            <a:off x="3373437" y="3499452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</a:rPr>
              <a:t>LSD</a:t>
            </a:r>
            <a:endParaRPr lang="tr-T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8" name="Dikdörtgen 47"/>
          <p:cNvSpPr/>
          <p:nvPr/>
        </p:nvSpPr>
        <p:spPr>
          <a:xfrm>
            <a:off x="3373438" y="3775873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chemeClr val="bg2">
                    <a:lumMod val="50000"/>
                  </a:schemeClr>
                </a:solidFill>
              </a:rPr>
              <a:t>GHB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3373437" y="4042356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Sihirli mantarlar</a:t>
            </a:r>
            <a:endParaRPr lang="tr-TR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0" name="Dikdörtgen 49"/>
          <p:cNvSpPr/>
          <p:nvPr/>
        </p:nvSpPr>
        <p:spPr>
          <a:xfrm>
            <a:off x="3373437" y="4304085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chemeClr val="bg2">
                    <a:lumMod val="50000"/>
                  </a:schemeClr>
                </a:solidFill>
              </a:rPr>
              <a:t>Herbal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tr-TR" dirty="0" err="1">
                <a:solidFill>
                  <a:schemeClr val="bg2">
                    <a:lumMod val="50000"/>
                  </a:schemeClr>
                </a:solidFill>
              </a:rPr>
              <a:t>spices</a:t>
            </a:r>
            <a:endParaRPr lang="tr-T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742950" y="3775873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Amfetamin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729925" y="4042356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>
                <a:solidFill>
                  <a:schemeClr val="bg2">
                    <a:lumMod val="50000"/>
                  </a:schemeClr>
                </a:solidFill>
              </a:rPr>
              <a:t>Ecstasy</a:t>
            </a:r>
            <a:endParaRPr lang="tr-T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729924" y="4304085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 smtClean="0">
                <a:solidFill>
                  <a:schemeClr val="bg2">
                    <a:lumMod val="50000"/>
                  </a:schemeClr>
                </a:solidFill>
              </a:rPr>
              <a:t>Metamfetamin</a:t>
            </a:r>
            <a:endParaRPr lang="tr-T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Dikdörtgen 31"/>
          <p:cNvSpPr/>
          <p:nvPr/>
        </p:nvSpPr>
        <p:spPr>
          <a:xfrm>
            <a:off x="729924" y="4598055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 smtClean="0">
                <a:solidFill>
                  <a:schemeClr val="bg2">
                    <a:lumMod val="50000"/>
                  </a:schemeClr>
                </a:solidFill>
              </a:rPr>
              <a:t>Captagon</a:t>
            </a:r>
            <a:endParaRPr lang="tr-T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3" name="Dikdörtgen 32"/>
          <p:cNvSpPr/>
          <p:nvPr/>
        </p:nvSpPr>
        <p:spPr>
          <a:xfrm>
            <a:off x="3363604" y="4598055"/>
            <a:ext cx="19325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(SK-</a:t>
            </a:r>
            <a:r>
              <a:rPr lang="tr-TR" dirty="0" err="1">
                <a:solidFill>
                  <a:schemeClr val="bg2">
                    <a:lumMod val="50000"/>
                  </a:schemeClr>
                </a:solidFill>
              </a:rPr>
              <a:t>Bonzai</a:t>
            </a:r>
            <a:r>
              <a:rPr lang="tr-TR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6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120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7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75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3" grpId="0" animBg="1"/>
      <p:bldP spid="14" grpId="0"/>
      <p:bldP spid="15" grpId="0" animBg="1"/>
      <p:bldP spid="8" grpId="0"/>
      <p:bldP spid="42" grpId="0"/>
      <p:bldP spid="46" grpId="0"/>
      <p:bldP spid="47" grpId="0"/>
      <p:bldP spid="48" grpId="0"/>
      <p:bldP spid="49" grpId="0"/>
      <p:bldP spid="50" grpId="0"/>
      <p:bldP spid="29" grpId="0"/>
      <p:bldP spid="30" grpId="0"/>
      <p:bldP spid="31" grpId="0"/>
      <p:bldP spid="32" grpId="0"/>
      <p:bldP spid="33" grpId="0"/>
      <p:bldP spid="35" grpId="0" animBg="1"/>
      <p:bldP spid="3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t="2000" r="-7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50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Çocuğunuzla</a:t>
            </a:r>
          </a:p>
          <a:p>
            <a:r>
              <a:rPr lang="tr-TR" sz="4800" b="1" dirty="0"/>
              <a:t>aranızda güçlü bir bağ</a:t>
            </a:r>
          </a:p>
          <a:p>
            <a:r>
              <a:rPr lang="tr-TR" sz="4800" b="1" dirty="0"/>
              <a:t>oluşturmak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456605" y="2798260"/>
            <a:ext cx="7464948" cy="1015663"/>
            <a:chOff x="554927" y="1881525"/>
            <a:chExt cx="7464948" cy="1015663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7273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Çocuklarınızla küçük yaşlardan itibaren sağlıklarını </a:t>
              </a:r>
              <a:r>
                <a:rPr lang="it-IT" sz="2000" dirty="0" smtClean="0">
                  <a:solidFill>
                    <a:srgbClr val="575757"/>
                  </a:solidFill>
                </a:rPr>
                <a:t>korumalarının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it-IT" sz="2000" dirty="0" smtClean="0">
                  <a:solidFill>
                    <a:srgbClr val="575757"/>
                  </a:solidFill>
                </a:rPr>
                <a:t>ve </a:t>
              </a:r>
              <a:r>
                <a:rPr lang="it-IT" sz="2000" dirty="0">
                  <a:solidFill>
                    <a:srgbClr val="575757"/>
                  </a:solidFill>
                </a:rPr>
                <a:t>zararlı maddelerden uzak durmalarının </a:t>
              </a:r>
              <a:r>
                <a:rPr lang="it-IT" sz="2000" dirty="0" smtClean="0">
                  <a:solidFill>
                    <a:srgbClr val="575757"/>
                  </a:solidFill>
                </a:rPr>
                <a:t>önemi </a:t>
              </a:r>
              <a:r>
                <a:rPr lang="it-IT" sz="2000" dirty="0">
                  <a:solidFill>
                    <a:srgbClr val="575757"/>
                  </a:solidFill>
                </a:rPr>
                <a:t>ve gerekliliği konusunda konuşmalar yapın.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7" name="Grup 26"/>
          <p:cNvGrpSpPr/>
          <p:nvPr/>
        </p:nvGrpSpPr>
        <p:grpSpPr>
          <a:xfrm>
            <a:off x="456605" y="3741353"/>
            <a:ext cx="7464948" cy="400110"/>
            <a:chOff x="554927" y="1881525"/>
            <a:chExt cx="7464948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Ebeveyn olarak doğru birer örnek olun.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456605" y="4104334"/>
            <a:ext cx="7464948" cy="1015663"/>
            <a:chOff x="554927" y="1881525"/>
            <a:chExt cx="7464948" cy="1015663"/>
          </a:xfrm>
        </p:grpSpPr>
        <p:sp>
          <p:nvSpPr>
            <p:cNvPr id="33" name="Metin kutusu 32"/>
            <p:cNvSpPr txBox="1"/>
            <p:nvPr/>
          </p:nvSpPr>
          <p:spPr>
            <a:xfrm>
              <a:off x="746177" y="1881525"/>
              <a:ext cx="7273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Alkole veya maddeye başvurmaksızın nasıl </a:t>
              </a:r>
              <a:r>
                <a:rPr lang="it-IT" sz="2000" dirty="0" smtClean="0">
                  <a:solidFill>
                    <a:srgbClr val="575757"/>
                  </a:solidFill>
                </a:rPr>
                <a:t>problem </a:t>
              </a:r>
              <a:r>
                <a:rPr lang="it-IT" sz="2000" dirty="0">
                  <a:solidFill>
                    <a:srgbClr val="575757"/>
                  </a:solidFill>
                </a:rPr>
                <a:t>çözüleceği, stresle nasıl başa çıkılacağı, </a:t>
              </a:r>
              <a:r>
                <a:rPr lang="it-IT" sz="2000" dirty="0" smtClean="0">
                  <a:solidFill>
                    <a:srgbClr val="575757"/>
                  </a:solidFill>
                </a:rPr>
                <a:t>nasıl </a:t>
              </a:r>
              <a:r>
                <a:rPr lang="it-IT" sz="2000" dirty="0">
                  <a:solidFill>
                    <a:srgbClr val="575757"/>
                  </a:solidFill>
                </a:rPr>
                <a:t>mutlu olunacağı, </a:t>
              </a:r>
              <a:r>
                <a:rPr lang="it-IT" sz="2000" dirty="0" smtClean="0">
                  <a:solidFill>
                    <a:srgbClr val="575757"/>
                  </a:solidFill>
                </a:rPr>
                <a:t>nasıl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it-IT" sz="2000" dirty="0" smtClean="0">
                  <a:solidFill>
                    <a:srgbClr val="575757"/>
                  </a:solidFill>
                </a:rPr>
                <a:t>eğlenileceği konularında </a:t>
              </a:r>
              <a:r>
                <a:rPr lang="it-IT" sz="2000" dirty="0">
                  <a:solidFill>
                    <a:srgbClr val="575757"/>
                  </a:solidFill>
                </a:rPr>
                <a:t>doğru bir model olmaya </a:t>
              </a:r>
              <a:r>
                <a:rPr lang="it-IT" sz="2000" dirty="0" smtClean="0">
                  <a:solidFill>
                    <a:srgbClr val="575757"/>
                  </a:solidFill>
                </a:rPr>
                <a:t>gayret </a:t>
              </a:r>
              <a:r>
                <a:rPr lang="it-IT" sz="2000" dirty="0">
                  <a:solidFill>
                    <a:srgbClr val="575757"/>
                  </a:solidFill>
                </a:rPr>
                <a:t>edin.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719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16000" t="2000" r="-13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51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Çocuğunuzla</a:t>
            </a:r>
          </a:p>
          <a:p>
            <a:r>
              <a:rPr lang="tr-TR" sz="4800" b="1" dirty="0"/>
              <a:t>aranızda güçlü bir bağ</a:t>
            </a:r>
          </a:p>
          <a:p>
            <a:r>
              <a:rPr lang="tr-TR" sz="4800" b="1" dirty="0"/>
              <a:t>oluşturmak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456605" y="2798260"/>
            <a:ext cx="7464948" cy="707886"/>
            <a:chOff x="554927" y="1881525"/>
            <a:chExt cx="7464948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Çocuğunuzun cebine asla ihtiyacından </a:t>
              </a:r>
              <a:r>
                <a:rPr lang="it-IT" sz="2000" dirty="0" smtClean="0">
                  <a:solidFill>
                    <a:srgbClr val="575757"/>
                  </a:solidFill>
                </a:rPr>
                <a:t>daha</a:t>
              </a:r>
              <a:endParaRPr lang="tr-TR" sz="2000" dirty="0">
                <a:solidFill>
                  <a:srgbClr val="575757"/>
                </a:solidFill>
              </a:endParaRPr>
            </a:p>
            <a:p>
              <a:r>
                <a:rPr lang="it-IT" sz="2000" dirty="0" smtClean="0">
                  <a:solidFill>
                    <a:srgbClr val="575757"/>
                  </a:solidFill>
                </a:rPr>
                <a:t>fazla </a:t>
              </a:r>
              <a:r>
                <a:rPr lang="it-IT" sz="2000" dirty="0">
                  <a:solidFill>
                    <a:srgbClr val="575757"/>
                  </a:solidFill>
                </a:rPr>
                <a:t>harçlık koymayın.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7" name="Grup 26"/>
          <p:cNvGrpSpPr/>
          <p:nvPr/>
        </p:nvGrpSpPr>
        <p:grpSpPr>
          <a:xfrm>
            <a:off x="456605" y="3668783"/>
            <a:ext cx="7464948" cy="707886"/>
            <a:chOff x="554927" y="1881525"/>
            <a:chExt cx="7464948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Çocuğunuzun boş zamanlarını geçirebileceği </a:t>
              </a:r>
            </a:p>
            <a:p>
              <a:r>
                <a:rPr lang="it-IT" sz="2000" dirty="0">
                  <a:solidFill>
                    <a:srgbClr val="575757"/>
                  </a:solidFill>
                </a:rPr>
                <a:t>bir uğraş sahibi olmasını sağlayın.</a:t>
              </a:r>
              <a:endParaRPr lang="nn-NO" sz="2000" dirty="0">
                <a:solidFill>
                  <a:srgbClr val="575757"/>
                </a:solidFill>
              </a:endParaRP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15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52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 smtClean="0"/>
              <a:t>Sınırlar</a:t>
            </a:r>
            <a:endParaRPr lang="tr-TR" sz="6000" b="1" dirty="0"/>
          </a:p>
        </p:txBody>
      </p:sp>
      <p:sp>
        <p:nvSpPr>
          <p:cNvPr id="43" name="Dikdörtgen 24"/>
          <p:cNvSpPr/>
          <p:nvPr/>
        </p:nvSpPr>
        <p:spPr>
          <a:xfrm flipH="1" flipV="1">
            <a:off x="5838696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4" name="Grup 13"/>
          <p:cNvGrpSpPr/>
          <p:nvPr/>
        </p:nvGrpSpPr>
        <p:grpSpPr>
          <a:xfrm>
            <a:off x="456605" y="1848988"/>
            <a:ext cx="7464948" cy="400110"/>
            <a:chOff x="554927" y="1881525"/>
            <a:chExt cx="7464948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>
                  <a:solidFill>
                    <a:srgbClr val="575757"/>
                  </a:solidFill>
                </a:rPr>
                <a:t>Her çocuğun sınırlarını bilmeye ihtiyacı vardır.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7" name="Grup 26"/>
          <p:cNvGrpSpPr/>
          <p:nvPr/>
        </p:nvGrpSpPr>
        <p:grpSpPr>
          <a:xfrm>
            <a:off x="456605" y="2291860"/>
            <a:ext cx="7464948" cy="400110"/>
            <a:chOff x="554927" y="1881525"/>
            <a:chExt cx="7464948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Sınırlar çocuğun kapasitesini aşmamalı.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456605" y="2708655"/>
            <a:ext cx="7464948" cy="400110"/>
            <a:chOff x="554927" y="1881525"/>
            <a:chExt cx="7464948" cy="400110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Koyduğunuz sınırlar açık ve anlaşılır olmalı.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456605" y="3131225"/>
            <a:ext cx="7464948" cy="707886"/>
            <a:chOff x="554927" y="1881525"/>
            <a:chExt cx="7464948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Kurallarınız çocuğa ne yapmamasını söylediği kadar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ne yapması gerektiğini de söylemeli.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456605" y="3806382"/>
            <a:ext cx="7464948" cy="707886"/>
            <a:chOff x="554927" y="1881525"/>
            <a:chExt cx="7464948" cy="707886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Sınırlarınız geniş olsun ama bunları tutarlı ve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“deliksiz” tutun.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750">
            <a:off x="6547996" y="642529"/>
            <a:ext cx="4657501" cy="55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t="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53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Çocuğunuzun </a:t>
            </a:r>
            <a:r>
              <a:rPr lang="tr-TR" sz="4000" b="1" dirty="0" smtClean="0"/>
              <a:t>doğru arkadaşlar seçmesine yardımcı </a:t>
            </a:r>
            <a:r>
              <a:rPr lang="tr-TR" sz="4000" b="1" dirty="0"/>
              <a:t>olmak için...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9" name="Grup 18"/>
          <p:cNvGrpSpPr/>
          <p:nvPr/>
        </p:nvGrpSpPr>
        <p:grpSpPr>
          <a:xfrm>
            <a:off x="456605" y="1868068"/>
            <a:ext cx="7464948" cy="707886"/>
            <a:chOff x="554927" y="1881525"/>
            <a:chExt cx="7464948" cy="707886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Çocuğunuzun kimlerle görüştüğünden ve </a:t>
              </a:r>
              <a:r>
                <a:rPr lang="tr-TR" sz="2000" dirty="0" smtClean="0">
                  <a:solidFill>
                    <a:srgbClr val="575757"/>
                  </a:solidFill>
                </a:rPr>
                <a:t>kimlerle arkadaşlık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ettiğinden </a:t>
              </a:r>
              <a:r>
                <a:rPr lang="tr-TR" sz="2000" dirty="0">
                  <a:solidFill>
                    <a:srgbClr val="575757"/>
                  </a:solidFill>
                </a:rPr>
                <a:t>haberdar olun.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4" name="Grup 33"/>
          <p:cNvGrpSpPr/>
          <p:nvPr/>
        </p:nvGrpSpPr>
        <p:grpSpPr>
          <a:xfrm>
            <a:off x="456605" y="2512462"/>
            <a:ext cx="7464948" cy="400110"/>
            <a:chOff x="554927" y="1881525"/>
            <a:chExt cx="7464948" cy="400110"/>
          </a:xfrm>
        </p:grpSpPr>
        <p:sp>
          <p:nvSpPr>
            <p:cNvPr id="35" name="Metin kutusu 34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Çocuğunuzun arkadaşlarının aileleriyle tanışın.</a:t>
              </a:r>
            </a:p>
          </p:txBody>
        </p:sp>
        <p:pic>
          <p:nvPicPr>
            <p:cNvPr id="36" name="Resim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7" name="Grup 36"/>
          <p:cNvGrpSpPr/>
          <p:nvPr/>
        </p:nvGrpSpPr>
        <p:grpSpPr>
          <a:xfrm>
            <a:off x="456605" y="2897308"/>
            <a:ext cx="7464948" cy="707886"/>
            <a:chOff x="554927" y="1881525"/>
            <a:chExt cx="7464948" cy="707886"/>
          </a:xfrm>
        </p:grpSpPr>
        <p:sp>
          <p:nvSpPr>
            <p:cNvPr id="38" name="Metin kutusu 37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Okul sonrasında programı olan çocuğunuzun hangi </a:t>
              </a:r>
              <a:r>
                <a:rPr lang="tr-TR" sz="2000" dirty="0" smtClean="0">
                  <a:solidFill>
                    <a:srgbClr val="575757"/>
                  </a:solidFill>
                </a:rPr>
                <a:t>saatte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nerede olduğunu </a:t>
              </a:r>
              <a:r>
                <a:rPr lang="tr-TR" sz="2000" dirty="0">
                  <a:solidFill>
                    <a:srgbClr val="575757"/>
                  </a:solidFill>
                </a:rPr>
                <a:t>mutlaka bilin.</a:t>
              </a:r>
            </a:p>
          </p:txBody>
        </p:sp>
        <p:pic>
          <p:nvPicPr>
            <p:cNvPr id="39" name="Resim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0" name="Grup 39"/>
          <p:cNvGrpSpPr/>
          <p:nvPr/>
        </p:nvGrpSpPr>
        <p:grpSpPr>
          <a:xfrm>
            <a:off x="452361" y="3572502"/>
            <a:ext cx="7464948" cy="400110"/>
            <a:chOff x="554927" y="1881525"/>
            <a:chExt cx="7464948" cy="400110"/>
          </a:xfrm>
        </p:grpSpPr>
        <p:sp>
          <p:nvSpPr>
            <p:cNvPr id="41" name="Metin kutusu 40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 olumlu çevrelere yönlendirin.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452361" y="3984884"/>
            <a:ext cx="7464948" cy="400110"/>
            <a:chOff x="554927" y="1881525"/>
            <a:chExt cx="7464948" cy="400110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Çocuğunuza, akran baskısına direnmeyi öğretin.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50" name="Grup 49"/>
          <p:cNvGrpSpPr/>
          <p:nvPr/>
        </p:nvGrpSpPr>
        <p:grpSpPr>
          <a:xfrm>
            <a:off x="452361" y="4368730"/>
            <a:ext cx="7464948" cy="707886"/>
            <a:chOff x="554927" y="1881525"/>
            <a:chExt cx="7464948" cy="707886"/>
          </a:xfrm>
        </p:grpSpPr>
        <p:sp>
          <p:nvSpPr>
            <p:cNvPr id="51" name="Metin kutusu 50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Çocuğunuzun özgüven geliştirmesine </a:t>
              </a:r>
              <a:r>
                <a:rPr lang="tr-TR" sz="2000" dirty="0" smtClean="0">
                  <a:solidFill>
                    <a:srgbClr val="575757"/>
                  </a:solidFill>
                </a:rPr>
                <a:t>destek olun(Sorumluluklar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verin</a:t>
              </a:r>
              <a:r>
                <a:rPr lang="tr-TR" sz="2000" dirty="0">
                  <a:solidFill>
                    <a:srgbClr val="575757"/>
                  </a:solidFill>
                </a:rPr>
                <a:t>, sportif ve </a:t>
              </a:r>
              <a:r>
                <a:rPr lang="tr-TR" sz="2000" dirty="0" smtClean="0">
                  <a:solidFill>
                    <a:srgbClr val="575757"/>
                  </a:solidFill>
                </a:rPr>
                <a:t>kültürel faktörlere </a:t>
              </a:r>
              <a:r>
                <a:rPr lang="tr-TR" sz="2000" dirty="0">
                  <a:solidFill>
                    <a:srgbClr val="575757"/>
                  </a:solidFill>
                </a:rPr>
                <a:t>yönlendirin).</a:t>
              </a:r>
            </a:p>
          </p:txBody>
        </p:sp>
        <p:pic>
          <p:nvPicPr>
            <p:cNvPr id="52" name="Resim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911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t="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54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Çocuğunuzun maruz kalabileceği akran baskısı karşısında tedbir </a:t>
            </a:r>
          </a:p>
          <a:p>
            <a:r>
              <a:rPr lang="tr-TR" sz="4000" b="1" dirty="0"/>
              <a:t>alabilmeniz için…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9" name="Grup 18"/>
          <p:cNvGrpSpPr/>
          <p:nvPr/>
        </p:nvGrpSpPr>
        <p:grpSpPr>
          <a:xfrm>
            <a:off x="456605" y="2443073"/>
            <a:ext cx="7464948" cy="1015663"/>
            <a:chOff x="554927" y="1881525"/>
            <a:chExt cx="7464948" cy="1015663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273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Akran baskısı, çocuğun yaşıtları ya da içinde bulunduğu </a:t>
              </a:r>
              <a:r>
                <a:rPr lang="tr-TR" sz="2000" dirty="0" smtClean="0">
                  <a:solidFill>
                    <a:srgbClr val="575757"/>
                  </a:solidFill>
                </a:rPr>
                <a:t>grup </a:t>
              </a:r>
              <a:r>
                <a:rPr lang="tr-TR" sz="2000" dirty="0">
                  <a:solidFill>
                    <a:srgbClr val="575757"/>
                  </a:solidFill>
                </a:rPr>
                <a:t>tarafından bir şeyi yapmaya </a:t>
              </a:r>
              <a:r>
                <a:rPr lang="tr-TR" sz="2000" dirty="0" smtClean="0">
                  <a:solidFill>
                    <a:srgbClr val="575757"/>
                  </a:solidFill>
                </a:rPr>
                <a:t>zorlanması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ya da cesaretlendirilmesidir</a:t>
              </a:r>
              <a:r>
                <a:rPr lang="tr-TR" sz="2000" dirty="0">
                  <a:solidFill>
                    <a:srgbClr val="575757"/>
                  </a:solidFill>
                </a:rPr>
                <a:t>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1" name="Grup 30"/>
          <p:cNvGrpSpPr/>
          <p:nvPr/>
        </p:nvGrpSpPr>
        <p:grpSpPr>
          <a:xfrm>
            <a:off x="456605" y="3493897"/>
            <a:ext cx="7464948" cy="400110"/>
            <a:chOff x="554927" y="1881525"/>
            <a:chExt cx="7464948" cy="400110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Çocuğunuza “hayır” demeyi öğretin.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7" name="Grup 46"/>
          <p:cNvGrpSpPr/>
          <p:nvPr/>
        </p:nvGrpSpPr>
        <p:grpSpPr>
          <a:xfrm>
            <a:off x="456605" y="3961978"/>
            <a:ext cx="7464948" cy="1015663"/>
            <a:chOff x="554927" y="1881525"/>
            <a:chExt cx="7464948" cy="1015663"/>
          </a:xfrm>
        </p:grpSpPr>
        <p:sp>
          <p:nvSpPr>
            <p:cNvPr id="48" name="Metin kutusu 47"/>
            <p:cNvSpPr txBox="1"/>
            <p:nvPr/>
          </p:nvSpPr>
          <p:spPr>
            <a:xfrm>
              <a:off x="746177" y="1881525"/>
              <a:ext cx="7273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Duygu ve düşüncelerini korkmadan ve açık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yüreklilikle sizinle paylaşabileceği bir ortam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oluşturun.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539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t="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55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Çocuğunuzun maruz kalabileceği akran baskısı karşısında tedbir </a:t>
            </a:r>
          </a:p>
          <a:p>
            <a:r>
              <a:rPr lang="tr-TR" sz="4000" b="1" dirty="0"/>
              <a:t>alabilmeniz için…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9" name="Grup 18"/>
          <p:cNvGrpSpPr/>
          <p:nvPr/>
        </p:nvGrpSpPr>
        <p:grpSpPr>
          <a:xfrm>
            <a:off x="456605" y="2445890"/>
            <a:ext cx="7464948" cy="1323439"/>
            <a:chOff x="554927" y="1881525"/>
            <a:chExt cx="7464948" cy="1323439"/>
          </a:xfrm>
        </p:grpSpPr>
        <p:sp>
          <p:nvSpPr>
            <p:cNvPr id="20" name="Metin kutusu 19"/>
            <p:cNvSpPr txBox="1"/>
            <p:nvPr/>
          </p:nvSpPr>
          <p:spPr>
            <a:xfrm>
              <a:off x="746177" y="1881525"/>
              <a:ext cx="72736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Herhangi bir gruptan baskı gördüğünde veya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istemediği bir davranışı yapmaya zorlandığında,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bunu sizinle veya öğretmenleriyle paylaşabileceği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konusunda ona cesaret kazandırın.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7" name="Grup 46"/>
          <p:cNvGrpSpPr/>
          <p:nvPr/>
        </p:nvGrpSpPr>
        <p:grpSpPr>
          <a:xfrm>
            <a:off x="456605" y="3761596"/>
            <a:ext cx="7464948" cy="1323439"/>
            <a:chOff x="554927" y="1881525"/>
            <a:chExt cx="7464948" cy="1323439"/>
          </a:xfrm>
        </p:grpSpPr>
        <p:sp>
          <p:nvSpPr>
            <p:cNvPr id="48" name="Metin kutusu 47"/>
            <p:cNvSpPr txBox="1"/>
            <p:nvPr/>
          </p:nvSpPr>
          <p:spPr>
            <a:xfrm>
              <a:off x="746177" y="1881525"/>
              <a:ext cx="72736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Çocuğunuzun, davranışlarının sonuçlarını fark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etmesini, davranışlarının sonucunda kendisine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veya başkalarına verebileceği zararları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düşünmesini sağlayın.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10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t="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56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/>
              <a:t>Çocuğunuzun maruz </a:t>
            </a:r>
            <a:r>
              <a:rPr lang="tr-TR" sz="4000" b="1" dirty="0" smtClean="0"/>
              <a:t>kalabileceği </a:t>
            </a:r>
            <a:r>
              <a:rPr lang="tr-TR" sz="4000" b="1" dirty="0"/>
              <a:t>akran baskısı </a:t>
            </a:r>
            <a:r>
              <a:rPr lang="tr-TR" sz="4000" b="1" dirty="0" smtClean="0"/>
              <a:t>karşısında </a:t>
            </a:r>
            <a:r>
              <a:rPr lang="tr-TR" sz="4000" b="1" dirty="0"/>
              <a:t>tedbir </a:t>
            </a:r>
          </a:p>
          <a:p>
            <a:r>
              <a:rPr lang="tr-TR" sz="4000" b="1" dirty="0"/>
              <a:t>alabilmeniz için…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1" name="Grup 30"/>
          <p:cNvGrpSpPr/>
          <p:nvPr/>
        </p:nvGrpSpPr>
        <p:grpSpPr>
          <a:xfrm>
            <a:off x="456605" y="2451454"/>
            <a:ext cx="7464948" cy="1323439"/>
            <a:chOff x="554927" y="1881525"/>
            <a:chExt cx="7464948" cy="1323439"/>
          </a:xfrm>
        </p:grpSpPr>
        <p:sp>
          <p:nvSpPr>
            <p:cNvPr id="32" name="Metin kutusu 31"/>
            <p:cNvSpPr txBox="1"/>
            <p:nvPr/>
          </p:nvSpPr>
          <p:spPr>
            <a:xfrm>
              <a:off x="746177" y="1881525"/>
              <a:ext cx="727369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Çocuğunuza kısa ve uzun vadeli hedefler </a:t>
              </a:r>
              <a:r>
                <a:rPr lang="tr-TR" sz="2000" dirty="0" smtClean="0">
                  <a:solidFill>
                    <a:srgbClr val="575757"/>
                  </a:solidFill>
                </a:rPr>
                <a:t>koyun. Onunla neden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okula </a:t>
              </a:r>
              <a:r>
                <a:rPr lang="tr-TR" sz="2000" dirty="0">
                  <a:solidFill>
                    <a:srgbClr val="575757"/>
                  </a:solidFill>
                </a:rPr>
                <a:t>gittiği, okula gitmesinin esas </a:t>
              </a:r>
              <a:r>
                <a:rPr lang="tr-TR" sz="2000" dirty="0" smtClean="0">
                  <a:solidFill>
                    <a:srgbClr val="575757"/>
                  </a:solidFill>
                </a:rPr>
                <a:t>amacının </a:t>
              </a:r>
              <a:r>
                <a:rPr lang="tr-TR" sz="2000" dirty="0">
                  <a:solidFill>
                    <a:srgbClr val="575757"/>
                  </a:solidFill>
                </a:rPr>
                <a:t>ne olduğu, </a:t>
              </a:r>
              <a:r>
                <a:rPr lang="tr-TR" sz="2000" dirty="0" smtClean="0">
                  <a:solidFill>
                    <a:srgbClr val="575757"/>
                  </a:solidFill>
                </a:rPr>
                <a:t>ileride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nasıl </a:t>
              </a:r>
              <a:r>
                <a:rPr lang="tr-TR" sz="2000" dirty="0">
                  <a:solidFill>
                    <a:srgbClr val="575757"/>
                  </a:solidFill>
                </a:rPr>
                <a:t>bir hayat hayal </a:t>
              </a:r>
              <a:r>
                <a:rPr lang="tr-TR" sz="2000" dirty="0" smtClean="0">
                  <a:solidFill>
                    <a:srgbClr val="575757"/>
                  </a:solidFill>
                </a:rPr>
                <a:t>ettiği </a:t>
              </a:r>
              <a:r>
                <a:rPr lang="tr-TR" sz="2000" dirty="0">
                  <a:solidFill>
                    <a:srgbClr val="575757"/>
                  </a:solidFill>
                </a:rPr>
                <a:t>gibi esas amacına bağlanmasını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kolaylaştıracak konuşmalar yapın.</a:t>
              </a:r>
            </a:p>
          </p:txBody>
        </p:sp>
        <p:pic>
          <p:nvPicPr>
            <p:cNvPr id="33" name="Resim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456605" y="3884948"/>
            <a:ext cx="7464948" cy="1015663"/>
            <a:chOff x="554927" y="1881525"/>
            <a:chExt cx="7464948" cy="1015663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İstemediği veya yanlış olan şeylere karşı </a:t>
              </a:r>
              <a:r>
                <a:rPr lang="tr-TR" sz="2000" dirty="0" smtClean="0">
                  <a:solidFill>
                    <a:srgbClr val="575757"/>
                  </a:solidFill>
                </a:rPr>
                <a:t>koyarak</a:t>
              </a:r>
              <a:r>
                <a:rPr lang="tr-TR" sz="2000" dirty="0">
                  <a:solidFill>
                    <a:srgbClr val="575757"/>
                  </a:solidFill>
                </a:rPr>
                <a:t>, yanlışa “hayır” diyerek güçlü </a:t>
              </a:r>
              <a:r>
                <a:rPr lang="tr-TR" sz="2000" dirty="0" smtClean="0">
                  <a:solidFill>
                    <a:srgbClr val="575757"/>
                  </a:solidFill>
                </a:rPr>
                <a:t>olabileceğini</a:t>
              </a:r>
              <a:r>
                <a:rPr lang="tr-TR" sz="2000" dirty="0">
                  <a:solidFill>
                    <a:srgbClr val="575757"/>
                  </a:solidFill>
                </a:rPr>
                <a:t>, esas güçlü ve erdemli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davranışın bu olduğunu ona öğretin.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1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699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/>
              <a:t>Bir yakınınız kullanıyorsa...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57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1809110"/>
            <a:ext cx="5778760" cy="923330"/>
            <a:chOff x="554927" y="1881525"/>
            <a:chExt cx="5778760" cy="92333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kullanım problemi hakkında herhangi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bir bilgiye sahip olmadan arkadaşınızı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suçlamaktan ve yargılamaktan kaçının. 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l="-31000" t="-1000" r="-2000" b="-18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2844032"/>
            <a:ext cx="5778760" cy="923330"/>
            <a:chOff x="554927" y="1881525"/>
            <a:chExt cx="5778760" cy="923330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kullanımına başlama sürecini ve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nedenlerini bilmeden ahlak dersi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vermeye kalkışmayın.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3905823"/>
            <a:ext cx="5778760" cy="1200329"/>
            <a:chOff x="554927" y="1881525"/>
            <a:chExt cx="5778760" cy="1200329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Arkadaşınız onunla kurmaya çalıştığınız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iletişimde size karşıt tepki gösterebilir.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İletişim kurmaktan vazgeçmeyin,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pes etmeyin. 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39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699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/>
              <a:t>Bir yakınınız kullanıyorsa...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58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1809110"/>
            <a:ext cx="5778760" cy="923330"/>
            <a:chOff x="554927" y="1881525"/>
            <a:chExt cx="5778760" cy="92333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Arkadaşınızın her söylediğine güvenmeyin.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Çünkü madde kullanan kişiler çok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yalan söylerler.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7" name="Grup 16"/>
          <p:cNvGrpSpPr/>
          <p:nvPr/>
        </p:nvGrpSpPr>
        <p:grpSpPr>
          <a:xfrm>
            <a:off x="554927" y="2844032"/>
            <a:ext cx="5778760" cy="923330"/>
            <a:chOff x="554927" y="1881525"/>
            <a:chExt cx="5778760" cy="923330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kullanımı sonucunda </a:t>
              </a:r>
              <a:r>
                <a:rPr lang="tr-TR" dirty="0" smtClean="0">
                  <a:solidFill>
                    <a:srgbClr val="575757"/>
                  </a:solidFill>
                </a:rPr>
                <a:t>yaşadığı problemlerde </a:t>
              </a:r>
              <a:r>
                <a:rPr lang="tr-TR" dirty="0">
                  <a:solidFill>
                    <a:srgbClr val="575757"/>
                  </a:solidFill>
                </a:rPr>
                <a:t>arkadaşınıza sorumluluğun </a:t>
              </a:r>
              <a:r>
                <a:rPr lang="tr-TR" dirty="0" smtClean="0">
                  <a:solidFill>
                    <a:srgbClr val="575757"/>
                  </a:solidFill>
                </a:rPr>
                <a:t>kendisinde </a:t>
              </a:r>
              <a:r>
                <a:rPr lang="tr-TR" dirty="0">
                  <a:solidFill>
                    <a:srgbClr val="575757"/>
                  </a:solidFill>
                </a:rPr>
                <a:t>olduğunu hatırlatın. </a:t>
              </a:r>
              <a:r>
                <a:rPr lang="tr-TR" dirty="0" smtClean="0">
                  <a:solidFill>
                    <a:srgbClr val="575757"/>
                  </a:solidFill>
                </a:rPr>
                <a:t>Bu </a:t>
              </a:r>
              <a:r>
                <a:rPr lang="tr-TR" dirty="0">
                  <a:solidFill>
                    <a:srgbClr val="575757"/>
                  </a:solidFill>
                </a:rPr>
                <a:t>nedenle kendinizi suçlamayın.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3905823"/>
            <a:ext cx="5778760" cy="923330"/>
            <a:chOff x="554927" y="1881525"/>
            <a:chExt cx="5778760" cy="923330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kullanımının doğru olarak </a:t>
              </a:r>
              <a:r>
                <a:rPr lang="tr-TR" dirty="0" smtClean="0">
                  <a:solidFill>
                    <a:srgbClr val="575757"/>
                  </a:solidFill>
                </a:rPr>
                <a:t>algılanmasında </a:t>
              </a:r>
              <a:r>
                <a:rPr lang="tr-TR" dirty="0">
                  <a:solidFill>
                    <a:srgbClr val="575757"/>
                  </a:solidFill>
                </a:rPr>
                <a:t>güvendiğiniz </a:t>
              </a:r>
              <a:r>
                <a:rPr lang="tr-TR" dirty="0" smtClean="0">
                  <a:solidFill>
                    <a:srgbClr val="575757"/>
                  </a:solidFill>
                </a:rPr>
                <a:t>kişilerden (aile</a:t>
              </a:r>
              <a:r>
                <a:rPr lang="tr-TR" dirty="0">
                  <a:solidFill>
                    <a:srgbClr val="575757"/>
                  </a:solidFill>
                </a:rPr>
                <a:t>, psikolojik danışma birimleri)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bilgi desteği alın.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24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l="-31000" t="-1000" r="-2000" b="-18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7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6996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6000" b="1" dirty="0"/>
              <a:t>Bir yakınınız kullanıyorsa...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59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1809110"/>
            <a:ext cx="5778760" cy="1200329"/>
            <a:chOff x="554927" y="1881525"/>
            <a:chExt cx="5778760" cy="120032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Madde kullanmak amacıyla bulundurmanın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bir suç olduğunu unutmayın. Bu nedenle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bu süreçte kendinizi korumayı unutmayın.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Arkadaşınızla yalnız kalmamaya dikkat edin.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3210224"/>
            <a:ext cx="5778760" cy="923330"/>
            <a:chOff x="554927" y="1881525"/>
            <a:chExt cx="5778760" cy="923330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6" y="1881525"/>
              <a:ext cx="5587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Arkadaşınızı güvenebileceği bir uzmanla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(psikolog, hekim gibi) görüşmeye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teşvik edin.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23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l="-31000" t="-1000" r="-2000" b="-18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70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3067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</a:t>
            </a:r>
            <a:r>
              <a:rPr lang="tr-TR" sz="6000" b="1" dirty="0" smtClean="0"/>
              <a:t>yapıcı</a:t>
            </a:r>
            <a:endParaRPr lang="tr-TR" sz="6000" b="1" dirty="0"/>
          </a:p>
          <a:p>
            <a:r>
              <a:rPr lang="tr-TR" sz="6000" b="1" dirty="0"/>
              <a:t>maddeler nelerdir?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06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577850" y="2751138"/>
            <a:ext cx="2495362" cy="2290802"/>
            <a:chOff x="577850" y="2751138"/>
            <a:chExt cx="2495362" cy="2290802"/>
          </a:xfrm>
        </p:grpSpPr>
        <p:sp>
          <p:nvSpPr>
            <p:cNvPr id="53" name="Metin kutusu 52"/>
            <p:cNvSpPr txBox="1"/>
            <p:nvPr/>
          </p:nvSpPr>
          <p:spPr>
            <a:xfrm>
              <a:off x="1674816" y="4395609"/>
              <a:ext cx="13983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b="1" i="1" dirty="0">
                  <a:solidFill>
                    <a:srgbClr val="E61F4F"/>
                  </a:solidFill>
                </a:rPr>
                <a:t>Sentetik</a:t>
              </a:r>
            </a:p>
            <a:p>
              <a:pPr algn="r"/>
              <a:r>
                <a:rPr lang="tr-TR" b="1" i="1" dirty="0" err="1">
                  <a:solidFill>
                    <a:srgbClr val="E61F4F"/>
                  </a:solidFill>
                </a:rPr>
                <a:t>Kannobinoid</a:t>
              </a:r>
              <a:endParaRPr lang="tr-TR" b="1" i="1" dirty="0">
                <a:solidFill>
                  <a:srgbClr val="E61F4F"/>
                </a:solidFill>
              </a:endParaRPr>
            </a:p>
          </p:txBody>
        </p:sp>
        <p:sp>
          <p:nvSpPr>
            <p:cNvPr id="19" name="Oval 11"/>
            <p:cNvSpPr>
              <a:spLocks noChangeArrowheads="1"/>
            </p:cNvSpPr>
            <p:nvPr/>
          </p:nvSpPr>
          <p:spPr bwMode="auto">
            <a:xfrm>
              <a:off x="577850" y="2751138"/>
              <a:ext cx="1911350" cy="1908175"/>
            </a:xfrm>
            <a:prstGeom prst="ellipse">
              <a:avLst/>
            </a:prstGeom>
            <a:blipFill>
              <a:blip r:embed="rId3">
                <a:alphaModFix amt="92000"/>
              </a:blip>
              <a:stretch>
                <a:fillRect l="-15000" t="-7000" r="-6000" b="1000"/>
              </a:stretch>
            </a:blipFill>
            <a:ln w="30163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1905000" y="4464051"/>
              <a:ext cx="173038" cy="173038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8894763" y="2751138"/>
            <a:ext cx="2340569" cy="2288779"/>
            <a:chOff x="8894763" y="2751138"/>
            <a:chExt cx="2340569" cy="2288779"/>
          </a:xfrm>
        </p:grpSpPr>
        <p:sp>
          <p:nvSpPr>
            <p:cNvPr id="59" name="Metin kutusu 58"/>
            <p:cNvSpPr txBox="1"/>
            <p:nvPr/>
          </p:nvSpPr>
          <p:spPr>
            <a:xfrm>
              <a:off x="10221913" y="4393586"/>
              <a:ext cx="10134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b="1" i="1" dirty="0" smtClean="0">
                  <a:solidFill>
                    <a:srgbClr val="E61F4F"/>
                  </a:solidFill>
                </a:rPr>
                <a:t>Kokain</a:t>
              </a:r>
            </a:p>
            <a:p>
              <a:pPr algn="r"/>
              <a:r>
                <a:rPr lang="tr-TR" b="1" i="1" dirty="0" smtClean="0">
                  <a:solidFill>
                    <a:srgbClr val="E61F4F"/>
                  </a:solidFill>
                </a:rPr>
                <a:t>Maddesi</a:t>
              </a:r>
              <a:endParaRPr lang="tr-TR" b="1" i="1" dirty="0">
                <a:solidFill>
                  <a:srgbClr val="E61F4F"/>
                </a:solidFill>
              </a:endParaRPr>
            </a:p>
          </p:txBody>
        </p:sp>
        <p:sp>
          <p:nvSpPr>
            <p:cNvPr id="52" name="Oval 21"/>
            <p:cNvSpPr>
              <a:spLocks noChangeArrowheads="1"/>
            </p:cNvSpPr>
            <p:nvPr/>
          </p:nvSpPr>
          <p:spPr bwMode="auto">
            <a:xfrm>
              <a:off x="8894763" y="2751138"/>
              <a:ext cx="1911350" cy="1908175"/>
            </a:xfrm>
            <a:prstGeom prst="ellipse">
              <a:avLst/>
            </a:prstGeom>
            <a:blipFill dpi="0" rotWithShape="1">
              <a:blip r:embed="rId4">
                <a:alphaModFix amt="92000"/>
              </a:blip>
              <a:srcRect/>
              <a:stretch>
                <a:fillRect l="-15000" t="-7000" r="-7000" b="-1000"/>
              </a:stretch>
            </a:blipFill>
            <a:ln w="30163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" name="Oval 20"/>
            <p:cNvSpPr>
              <a:spLocks noChangeArrowheads="1"/>
            </p:cNvSpPr>
            <p:nvPr/>
          </p:nvSpPr>
          <p:spPr bwMode="auto">
            <a:xfrm>
              <a:off x="10221913" y="4464051"/>
              <a:ext cx="173038" cy="173038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6" name="Grup 5"/>
          <p:cNvGrpSpPr/>
          <p:nvPr/>
        </p:nvGrpSpPr>
        <p:grpSpPr>
          <a:xfrm>
            <a:off x="4736212" y="2751138"/>
            <a:ext cx="2125960" cy="2011780"/>
            <a:chOff x="4736212" y="2751138"/>
            <a:chExt cx="2125960" cy="2011780"/>
          </a:xfrm>
        </p:grpSpPr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4736212" y="2751138"/>
              <a:ext cx="1911350" cy="1908175"/>
            </a:xfrm>
            <a:prstGeom prst="ellipse">
              <a:avLst/>
            </a:prstGeom>
            <a:blipFill>
              <a:blip r:embed="rId5">
                <a:alphaModFix amt="92000"/>
              </a:blip>
              <a:stretch>
                <a:fillRect l="-15000" t="-7000" r="-6000" b="1000"/>
              </a:stretch>
            </a:blipFill>
            <a:ln w="30163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Oval 15"/>
            <p:cNvSpPr>
              <a:spLocks noChangeArrowheads="1"/>
            </p:cNvSpPr>
            <p:nvPr/>
          </p:nvSpPr>
          <p:spPr bwMode="auto">
            <a:xfrm rot="16200000">
              <a:off x="6073769" y="4464051"/>
              <a:ext cx="173038" cy="173038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Metin kutusu 57"/>
            <p:cNvSpPr txBox="1"/>
            <p:nvPr/>
          </p:nvSpPr>
          <p:spPr>
            <a:xfrm>
              <a:off x="6188590" y="4393586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b="1" i="1" dirty="0" smtClean="0">
                  <a:solidFill>
                    <a:srgbClr val="E61F4F"/>
                  </a:solidFill>
                </a:rPr>
                <a:t>Esrar</a:t>
              </a:r>
              <a:endParaRPr lang="tr-TR" b="1" i="1" dirty="0">
                <a:solidFill>
                  <a:srgbClr val="E61F4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13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60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559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tedavi</a:t>
            </a:r>
          </a:p>
          <a:p>
            <a:r>
              <a:rPr lang="tr-TR" sz="6000" b="1" dirty="0"/>
              <a:t>edilebilir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386019" y="65080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 flipH="1">
            <a:off x="8706490" y="971273"/>
            <a:ext cx="2470075" cy="2471302"/>
          </a:xfrm>
          <a:prstGeom prst="ellipse">
            <a:avLst/>
          </a:prstGeom>
          <a:blipFill dpi="0" rotWithShape="0">
            <a:blip r:embed="rId4"/>
            <a:srcRect/>
            <a:stretch>
              <a:fillRect l="-32000" r="-119000" b="-10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291247"/>
            <a:ext cx="7462918" cy="1477328"/>
            <a:chOff x="554927" y="2447025"/>
            <a:chExt cx="7462918" cy="1477328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Kullanıcılar arasında “bu hastalığın tedavisi olmadığı” yolunda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bir kanı yerleşmiştir. Oysa uyuşturucu madde kullanan kişiler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tedavi olabilir. Tedavi ilkelerini eksiksiz yerine getiren kişilerde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uyuşturucu maddeyi bırakma ve “temiz kalma davranışı”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sıklıkla görülmektedir.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2" name="Grup 41"/>
          <p:cNvGrpSpPr/>
          <p:nvPr/>
        </p:nvGrpSpPr>
        <p:grpSpPr>
          <a:xfrm>
            <a:off x="554927" y="3765858"/>
            <a:ext cx="11322440" cy="1200329"/>
            <a:chOff x="554927" y="2447025"/>
            <a:chExt cx="11322440" cy="1200329"/>
          </a:xfrm>
        </p:grpSpPr>
        <p:sp>
          <p:nvSpPr>
            <p:cNvPr id="43" name="Dikdörtgen 42"/>
            <p:cNvSpPr/>
            <p:nvPr/>
          </p:nvSpPr>
          <p:spPr>
            <a:xfrm>
              <a:off x="746176" y="2447025"/>
              <a:ext cx="1113119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Bunun yanı sıra temiz kalma davranışını gösteren kişileri </a:t>
              </a:r>
              <a:r>
                <a:rPr lang="tr-TR" dirty="0" smtClean="0">
                  <a:solidFill>
                    <a:srgbClr val="575757"/>
                  </a:solidFill>
                </a:rPr>
                <a:t>bekleyen en </a:t>
              </a:r>
              <a:r>
                <a:rPr lang="tr-TR" dirty="0">
                  <a:solidFill>
                    <a:srgbClr val="575757"/>
                  </a:solidFill>
                </a:rPr>
                <a:t>büyük </a:t>
              </a:r>
              <a:r>
                <a:rPr lang="tr-TR" dirty="0" smtClean="0">
                  <a:solidFill>
                    <a:srgbClr val="575757"/>
                  </a:solidFill>
                </a:rPr>
                <a:t>risk,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tekrar </a:t>
              </a:r>
              <a:r>
                <a:rPr lang="tr-TR" dirty="0">
                  <a:solidFill>
                    <a:srgbClr val="575757"/>
                  </a:solidFill>
                </a:rPr>
                <a:t>madde kullanımına başlamaktır. Kişi bu </a:t>
              </a:r>
              <a:r>
                <a:rPr lang="tr-TR" dirty="0" smtClean="0">
                  <a:solidFill>
                    <a:srgbClr val="575757"/>
                  </a:solidFill>
                </a:rPr>
                <a:t>maddeleri bıraktıktan sonra,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bir </a:t>
              </a:r>
              <a:r>
                <a:rPr lang="tr-TR" dirty="0">
                  <a:solidFill>
                    <a:srgbClr val="575757"/>
                  </a:solidFill>
                </a:rPr>
                <a:t>daha hiçbir zaman </a:t>
              </a:r>
              <a:r>
                <a:rPr lang="tr-TR" dirty="0" smtClean="0">
                  <a:solidFill>
                    <a:srgbClr val="575757"/>
                  </a:solidFill>
                </a:rPr>
                <a:t>tekrar kullanmamalıdır</a:t>
              </a:r>
              <a:r>
                <a:rPr lang="tr-TR" dirty="0">
                  <a:solidFill>
                    <a:srgbClr val="575757"/>
                  </a:solidFill>
                </a:rPr>
                <a:t>. Bir kez </a:t>
              </a:r>
              <a:r>
                <a:rPr lang="tr-TR" dirty="0" smtClean="0">
                  <a:solidFill>
                    <a:srgbClr val="575757"/>
                  </a:solidFill>
                </a:rPr>
                <a:t>kullanması, onun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eski </a:t>
              </a:r>
              <a:r>
                <a:rPr lang="tr-TR" dirty="0">
                  <a:solidFill>
                    <a:srgbClr val="575757"/>
                  </a:solidFill>
                </a:rPr>
                <a:t>günlerine dönmesine ve yıkıcı sonuçlar yaşamasına neden olabilir.</a:t>
              </a:r>
            </a:p>
          </p:txBody>
        </p:sp>
        <p:pic>
          <p:nvPicPr>
            <p:cNvPr id="44" name="Resim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648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61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05949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Tedavinin başarısında</a:t>
            </a:r>
          </a:p>
          <a:p>
            <a:r>
              <a:rPr lang="tr-TR" sz="6000" b="1" dirty="0"/>
              <a:t>iki önemli etmen</a:t>
            </a:r>
          </a:p>
        </p:txBody>
      </p:sp>
      <p:sp>
        <p:nvSpPr>
          <p:cNvPr id="40" name="Dikdörtgen 39"/>
          <p:cNvSpPr/>
          <p:nvPr/>
        </p:nvSpPr>
        <p:spPr>
          <a:xfrm>
            <a:off x="356650" y="2357060"/>
            <a:ext cx="109887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E61F4F"/>
                </a:solidFill>
              </a:rPr>
              <a:t>1. Kişinin tedavi olmayı istemesi: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Eğer kişi tedavi olmayı kendisi istemiyorsa kimse ona zorla bıraktırmayı başaramaz. 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356650" y="3064946"/>
            <a:ext cx="1098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E61F4F"/>
                </a:solidFill>
              </a:rPr>
              <a:t>2. Kişinin maddeyi bırakmaya kendini hazır </a:t>
            </a:r>
            <a:r>
              <a:rPr lang="tr-TR" sz="2000" b="1" dirty="0" smtClean="0">
                <a:solidFill>
                  <a:srgbClr val="E61F4F"/>
                </a:solidFill>
              </a:rPr>
              <a:t>hissetmesi: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Kişi maddeyi bıraktığı zaman alışkanlıklarını ve yaşadığı ortamı değiştirmek zorunda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kalabilecektir. Kişinin tüm bunlara hazırlıklı olması gerekmektedir. </a:t>
            </a:r>
          </a:p>
        </p:txBody>
      </p:sp>
      <p:sp>
        <p:nvSpPr>
          <p:cNvPr id="23" name="Dikdörtgen 22"/>
          <p:cNvSpPr/>
          <p:nvPr/>
        </p:nvSpPr>
        <p:spPr>
          <a:xfrm>
            <a:off x="356650" y="4080609"/>
            <a:ext cx="1098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Tedavi sonrası kişinin doğru bir sosyal çevre oluşturması, </a:t>
            </a:r>
            <a:r>
              <a:rPr lang="tr-TR" sz="2000" dirty="0" smtClean="0">
                <a:solidFill>
                  <a:srgbClr val="575757"/>
                </a:solidFill>
              </a:rPr>
              <a:t>aile </a:t>
            </a:r>
            <a:r>
              <a:rPr lang="tr-TR" sz="2000" dirty="0">
                <a:solidFill>
                  <a:srgbClr val="575757"/>
                </a:solidFill>
              </a:rPr>
              <a:t>ilişkilerini daha </a:t>
            </a:r>
            <a:r>
              <a:rPr lang="tr-TR" sz="2000" dirty="0" smtClean="0">
                <a:solidFill>
                  <a:srgbClr val="575757"/>
                </a:solidFill>
              </a:rPr>
              <a:t>verimli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şekilde </a:t>
            </a:r>
            <a:r>
              <a:rPr lang="tr-TR" sz="2000" dirty="0">
                <a:solidFill>
                  <a:srgbClr val="575757"/>
                </a:solidFill>
              </a:rPr>
              <a:t>yaşaması ve yaşamının her karesini </a:t>
            </a:r>
            <a:r>
              <a:rPr lang="tr-TR" sz="2000" dirty="0" smtClean="0">
                <a:solidFill>
                  <a:srgbClr val="575757"/>
                </a:solidFill>
              </a:rPr>
              <a:t>doğru </a:t>
            </a:r>
            <a:r>
              <a:rPr lang="tr-TR" sz="2000" dirty="0">
                <a:solidFill>
                  <a:srgbClr val="575757"/>
                </a:solidFill>
              </a:rPr>
              <a:t>etkinliklerle doldurması </a:t>
            </a:r>
            <a:r>
              <a:rPr lang="tr-TR" sz="2000" dirty="0" smtClean="0">
                <a:solidFill>
                  <a:srgbClr val="575757"/>
                </a:solidFill>
              </a:rPr>
              <a:t>temiz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kalma </a:t>
            </a:r>
            <a:r>
              <a:rPr lang="tr-TR" sz="2000" dirty="0">
                <a:solidFill>
                  <a:srgbClr val="575757"/>
                </a:solidFill>
              </a:rPr>
              <a:t>davranışının </a:t>
            </a:r>
            <a:r>
              <a:rPr lang="tr-TR" sz="2000" dirty="0" smtClean="0">
                <a:solidFill>
                  <a:srgbClr val="575757"/>
                </a:solidFill>
              </a:rPr>
              <a:t>devamlılığını </a:t>
            </a:r>
            <a:r>
              <a:rPr lang="tr-TR" sz="2000" dirty="0">
                <a:solidFill>
                  <a:srgbClr val="575757"/>
                </a:solidFill>
              </a:rPr>
              <a:t>olumlu yönde etkileyecektir.</a:t>
            </a:r>
          </a:p>
        </p:txBody>
      </p:sp>
    </p:spTree>
    <p:extLst>
      <p:ext uri="{BB962C8B-B14F-4D97-AF65-F5344CB8AC3E}">
        <p14:creationId xmlns:p14="http://schemas.microsoft.com/office/powerpoint/2010/main" val="174670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0" grpId="0"/>
      <p:bldP spid="22" grpId="0"/>
      <p:bldP spid="2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62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866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TCK’da madde</a:t>
            </a:r>
          </a:p>
          <a:p>
            <a:r>
              <a:rPr lang="tr-TR" sz="6000" b="1" dirty="0"/>
              <a:t>bağımlılığının yeri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456941" y="2357060"/>
            <a:ext cx="7462918" cy="1015663"/>
            <a:chOff x="554927" y="2447025"/>
            <a:chExt cx="7462918" cy="1015663"/>
          </a:xfrm>
        </p:grpSpPr>
        <p:sp>
          <p:nvSpPr>
            <p:cNvPr id="40" name="Dikdörtgen 39"/>
            <p:cNvSpPr/>
            <p:nvPr/>
          </p:nvSpPr>
          <p:spPr>
            <a:xfrm>
              <a:off x="746177" y="2447025"/>
              <a:ext cx="72716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Uyuşturucu veya uyarıcı maddeleri ruhsatsız </a:t>
              </a:r>
              <a:r>
                <a:rPr lang="tr-TR" sz="2000" dirty="0" smtClean="0">
                  <a:solidFill>
                    <a:srgbClr val="575757"/>
                  </a:solidFill>
                </a:rPr>
                <a:t>veya ruhsata </a:t>
              </a:r>
              <a:r>
                <a:rPr lang="tr-TR" sz="2000" dirty="0">
                  <a:solidFill>
                    <a:srgbClr val="575757"/>
                  </a:solidFill>
                </a:rPr>
                <a:t>aykırı olarak imal, ithal veya ihraç eden </a:t>
              </a:r>
              <a:r>
                <a:rPr lang="tr-TR" sz="2000" dirty="0" smtClean="0">
                  <a:solidFill>
                    <a:srgbClr val="575757"/>
                  </a:solidFill>
                </a:rPr>
                <a:t>kişi, yirmi </a:t>
              </a:r>
              <a:r>
                <a:rPr lang="tr-TR" sz="2000" dirty="0">
                  <a:solidFill>
                    <a:srgbClr val="575757"/>
                  </a:solidFill>
                </a:rPr>
                <a:t>yıldan otuz yıla kadar hapis ile cezalandırılır.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16" name="Grup 15"/>
          <p:cNvGrpSpPr/>
          <p:nvPr/>
        </p:nvGrpSpPr>
        <p:grpSpPr>
          <a:xfrm>
            <a:off x="456941" y="3339421"/>
            <a:ext cx="9455346" cy="1015663"/>
            <a:chOff x="554927" y="2447025"/>
            <a:chExt cx="9455346" cy="1015663"/>
          </a:xfrm>
        </p:grpSpPr>
        <p:sp>
          <p:nvSpPr>
            <p:cNvPr id="17" name="Dikdörtgen 16"/>
            <p:cNvSpPr/>
            <p:nvPr/>
          </p:nvSpPr>
          <p:spPr>
            <a:xfrm>
              <a:off x="746176" y="2447025"/>
              <a:ext cx="926409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Uyuşturucu veya uyarıcı maddeleri satan, satışa arz eden,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başkalarına veren, sevk eden, nakleden, depolayan, satın alan,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kabul eden, bulunduran kişi, on yıldan az olmamak üzere hapis ile cezalandırılır. 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456941" y="4308014"/>
            <a:ext cx="11038770" cy="707886"/>
            <a:chOff x="554927" y="2447025"/>
            <a:chExt cx="11038770" cy="707886"/>
          </a:xfrm>
        </p:grpSpPr>
        <p:sp>
          <p:nvSpPr>
            <p:cNvPr id="20" name="Dikdörtgen 19"/>
            <p:cNvSpPr/>
            <p:nvPr/>
          </p:nvSpPr>
          <p:spPr>
            <a:xfrm>
              <a:off x="746176" y="2447025"/>
              <a:ext cx="1084752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Kullanmak için uyuşturucu veya uyarıcı madde satın alan, kabul eden </a:t>
              </a:r>
              <a:r>
                <a:rPr lang="tr-TR" sz="2000" dirty="0" smtClean="0">
                  <a:solidFill>
                    <a:srgbClr val="575757"/>
                  </a:solidFill>
                </a:rPr>
                <a:t>veya bulunduran </a:t>
              </a:r>
              <a:r>
                <a:rPr lang="tr-TR" sz="2000" dirty="0">
                  <a:solidFill>
                    <a:srgbClr val="575757"/>
                  </a:solidFill>
                </a:rPr>
                <a:t>ya da uyuşturucu veya uyarıcı madde kullanan kişi, iki yıldan </a:t>
              </a:r>
              <a:r>
                <a:rPr lang="tr-TR" sz="2000" dirty="0" smtClean="0">
                  <a:solidFill>
                    <a:srgbClr val="575757"/>
                  </a:solidFill>
                </a:rPr>
                <a:t>beş yıla </a:t>
              </a:r>
              <a:r>
                <a:rPr lang="tr-TR" sz="2000" dirty="0">
                  <a:solidFill>
                    <a:srgbClr val="575757"/>
                  </a:solidFill>
                </a:rPr>
                <a:t>kadar hapis cezası ile cezalandırılır.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22" name="Resi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732" y="611957"/>
            <a:ext cx="2734978" cy="272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63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5746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Okul disiplin</a:t>
            </a:r>
          </a:p>
          <a:p>
            <a:r>
              <a:rPr lang="tr-TR" sz="6000" b="1" dirty="0"/>
              <a:t>süreci ve cezaları</a:t>
            </a:r>
          </a:p>
        </p:txBody>
      </p:sp>
      <p:sp>
        <p:nvSpPr>
          <p:cNvPr id="40" name="Dikdörtgen 39"/>
          <p:cNvSpPr/>
          <p:nvPr/>
        </p:nvSpPr>
        <p:spPr>
          <a:xfrm>
            <a:off x="648191" y="2502202"/>
            <a:ext cx="72716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575757"/>
                </a:solidFill>
              </a:rPr>
              <a:t>Millî Eğitim Bakanlığı Ortaöğretim Kurumları </a:t>
            </a:r>
            <a:r>
              <a:rPr lang="tr-TR" sz="2000" b="1" dirty="0" smtClean="0">
                <a:solidFill>
                  <a:srgbClr val="575757"/>
                </a:solidFill>
              </a:rPr>
              <a:t>Yönetmeliği’ne </a:t>
            </a:r>
            <a:r>
              <a:rPr lang="tr-TR" sz="2000" b="1" dirty="0">
                <a:solidFill>
                  <a:srgbClr val="575757"/>
                </a:solidFill>
              </a:rPr>
              <a:t>göre;</a:t>
            </a:r>
          </a:p>
        </p:txBody>
      </p:sp>
      <p:grpSp>
        <p:nvGrpSpPr>
          <p:cNvPr id="16" name="Grup 15"/>
          <p:cNvGrpSpPr/>
          <p:nvPr/>
        </p:nvGrpSpPr>
        <p:grpSpPr>
          <a:xfrm>
            <a:off x="456941" y="2921168"/>
            <a:ext cx="9455346" cy="400110"/>
            <a:chOff x="554927" y="2447025"/>
            <a:chExt cx="9455346" cy="400110"/>
          </a:xfrm>
        </p:grpSpPr>
        <p:sp>
          <p:nvSpPr>
            <p:cNvPr id="17" name="Dikdörtgen 16"/>
            <p:cNvSpPr/>
            <p:nvPr/>
          </p:nvSpPr>
          <p:spPr>
            <a:xfrm>
              <a:off x="746176" y="2447025"/>
              <a:ext cx="926409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Tütün ve tütün mamullerini bulunduran veya </a:t>
              </a:r>
              <a:r>
                <a:rPr lang="tr-TR" sz="2000" dirty="0" smtClean="0">
                  <a:solidFill>
                    <a:srgbClr val="575757"/>
                  </a:solidFill>
                </a:rPr>
                <a:t>içen öğrencilere </a:t>
              </a:r>
              <a:r>
                <a:rPr lang="tr-TR" sz="2000" dirty="0">
                  <a:solidFill>
                    <a:srgbClr val="575757"/>
                  </a:solidFill>
                </a:rPr>
                <a:t>kınama,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456941" y="3272331"/>
            <a:ext cx="11038770" cy="707886"/>
            <a:chOff x="554927" y="2447025"/>
            <a:chExt cx="11038770" cy="707886"/>
          </a:xfrm>
        </p:grpSpPr>
        <p:sp>
          <p:nvSpPr>
            <p:cNvPr id="20" name="Dikdörtgen 19"/>
            <p:cNvSpPr/>
            <p:nvPr/>
          </p:nvSpPr>
          <p:spPr>
            <a:xfrm>
              <a:off x="746176" y="2447025"/>
              <a:ext cx="1084752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Sarhoşluk veren zararlı maddeleri bulunduran veya </a:t>
              </a:r>
              <a:r>
                <a:rPr lang="tr-TR" sz="2000" dirty="0" smtClean="0">
                  <a:solidFill>
                    <a:srgbClr val="575757"/>
                  </a:solidFill>
                </a:rPr>
                <a:t>kullanan öğrencilere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okuldan </a:t>
              </a:r>
              <a:r>
                <a:rPr lang="tr-TR" sz="2000" dirty="0">
                  <a:solidFill>
                    <a:srgbClr val="575757"/>
                  </a:solidFill>
                </a:rPr>
                <a:t>kısa süreli uzaklaştırma,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456941" y="3924783"/>
            <a:ext cx="11038770" cy="400110"/>
            <a:chOff x="554927" y="2447025"/>
            <a:chExt cx="11038770" cy="400110"/>
          </a:xfrm>
        </p:grpSpPr>
        <p:sp>
          <p:nvSpPr>
            <p:cNvPr id="23" name="Dikdörtgen 22"/>
            <p:cNvSpPr/>
            <p:nvPr/>
          </p:nvSpPr>
          <p:spPr>
            <a:xfrm>
              <a:off x="746176" y="2447025"/>
              <a:ext cx="108475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 smtClean="0">
                  <a:solidFill>
                    <a:srgbClr val="575757"/>
                  </a:solidFill>
                </a:rPr>
                <a:t>Bağımlılık </a:t>
              </a:r>
              <a:r>
                <a:rPr lang="tr-TR" sz="2000" dirty="0">
                  <a:solidFill>
                    <a:srgbClr val="575757"/>
                  </a:solidFill>
                </a:rPr>
                <a:t>yapan zararlı maddeleri bulunduran veya kullanan </a:t>
              </a:r>
              <a:r>
                <a:rPr lang="tr-TR" sz="2000" dirty="0" smtClean="0">
                  <a:solidFill>
                    <a:srgbClr val="575757"/>
                  </a:solidFill>
                </a:rPr>
                <a:t> öğrencilere okul değiştirme,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25" name="Resi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732" y="611957"/>
            <a:ext cx="2734978" cy="2727464"/>
          </a:xfrm>
          <a:prstGeom prst="rect">
            <a:avLst/>
          </a:prstGeom>
        </p:spPr>
      </p:pic>
      <p:grpSp>
        <p:nvGrpSpPr>
          <p:cNvPr id="27" name="Grup 26"/>
          <p:cNvGrpSpPr/>
          <p:nvPr/>
        </p:nvGrpSpPr>
        <p:grpSpPr>
          <a:xfrm>
            <a:off x="456941" y="4316678"/>
            <a:ext cx="11534420" cy="400110"/>
            <a:chOff x="554927" y="2447025"/>
            <a:chExt cx="11534420" cy="400110"/>
          </a:xfrm>
        </p:grpSpPr>
        <p:sp>
          <p:nvSpPr>
            <p:cNvPr id="29" name="Dikdörtgen 28"/>
            <p:cNvSpPr/>
            <p:nvPr/>
          </p:nvSpPr>
          <p:spPr>
            <a:xfrm>
              <a:off x="746176" y="2447025"/>
              <a:ext cx="113431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 smtClean="0">
                  <a:solidFill>
                    <a:srgbClr val="575757"/>
                  </a:solidFill>
                </a:rPr>
                <a:t>Bağımlılık </a:t>
              </a:r>
              <a:r>
                <a:rPr lang="tr-TR" sz="2000" dirty="0">
                  <a:solidFill>
                    <a:srgbClr val="575757"/>
                  </a:solidFill>
                </a:rPr>
                <a:t>yapan zararlı maddelerin ticaretini yapan öğrencilere </a:t>
              </a:r>
              <a:r>
                <a:rPr lang="tr-TR" sz="2000" dirty="0" smtClean="0">
                  <a:solidFill>
                    <a:srgbClr val="575757"/>
                  </a:solidFill>
                </a:rPr>
                <a:t>örgün eğitim </a:t>
              </a:r>
              <a:r>
                <a:rPr lang="tr-TR" sz="2000" dirty="0">
                  <a:solidFill>
                    <a:srgbClr val="575757"/>
                  </a:solidFill>
                </a:rPr>
                <a:t>dışına çıkarma cezaları verilir.</a:t>
              </a: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114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ikdörtgen 22"/>
          <p:cNvSpPr/>
          <p:nvPr/>
        </p:nvSpPr>
        <p:spPr>
          <a:xfrm>
            <a:off x="0" y="0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48000" t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BE1622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0" y="8398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61F4F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89" y="4987950"/>
            <a:ext cx="4500000" cy="1035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766996" y="4026339"/>
            <a:ext cx="3120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smtClean="0">
                <a:solidFill>
                  <a:schemeClr val="bg1"/>
                </a:solidFill>
              </a:rPr>
              <a:t>teşekkür ederiz</a:t>
            </a:r>
            <a:endParaRPr lang="tr-TR" sz="3600" dirty="0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6" name="Grup 15"/>
          <p:cNvGrpSpPr/>
          <p:nvPr/>
        </p:nvGrpSpPr>
        <p:grpSpPr>
          <a:xfrm>
            <a:off x="7557431" y="1022926"/>
            <a:ext cx="4048204" cy="1836889"/>
            <a:chOff x="7557431" y="1022926"/>
            <a:chExt cx="4048204" cy="1836889"/>
          </a:xfrm>
        </p:grpSpPr>
        <p:sp>
          <p:nvSpPr>
            <p:cNvPr id="18" name="Metin kutusu 17"/>
            <p:cNvSpPr txBox="1"/>
            <p:nvPr/>
          </p:nvSpPr>
          <p:spPr>
            <a:xfrm>
              <a:off x="7557431" y="1022926"/>
              <a:ext cx="377635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6000" b="1" dirty="0" smtClean="0">
                  <a:solidFill>
                    <a:schemeClr val="bg1"/>
                  </a:solidFill>
                </a:rPr>
                <a:t>uyuşturucu</a:t>
              </a:r>
              <a:endParaRPr lang="tr-TR" sz="60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9217486" y="1792453"/>
              <a:ext cx="23190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3600" b="1" dirty="0" smtClean="0">
                  <a:solidFill>
                    <a:schemeClr val="bg1"/>
                  </a:solidFill>
                </a:rPr>
                <a:t>özgürlüğün</a:t>
              </a:r>
              <a:endParaRPr lang="tr-TR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Metin kutusu 20"/>
            <p:cNvSpPr txBox="1"/>
            <p:nvPr/>
          </p:nvSpPr>
          <p:spPr>
            <a:xfrm>
              <a:off x="10491227" y="2213484"/>
              <a:ext cx="11144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3600" b="1" dirty="0" smtClean="0">
                  <a:solidFill>
                    <a:schemeClr val="bg1"/>
                  </a:solidFill>
                </a:rPr>
                <a:t>sonu</a:t>
              </a:r>
              <a:endParaRPr lang="tr-TR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Resim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25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3067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</a:t>
            </a:r>
            <a:r>
              <a:rPr lang="tr-TR" sz="6000" b="1" dirty="0" smtClean="0"/>
              <a:t>yapıcı</a:t>
            </a:r>
            <a:endParaRPr lang="tr-TR" sz="6000" b="1" dirty="0"/>
          </a:p>
          <a:p>
            <a:r>
              <a:rPr lang="tr-TR" sz="6000" b="1" dirty="0"/>
              <a:t>maddeler nelerdir?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61F4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61F4F"/>
                    </a:solidFill>
                  </a:rPr>
                  <a:t>07</a:t>
                </a:r>
                <a:endParaRPr lang="tr-TR" sz="2400" b="1" dirty="0">
                  <a:solidFill>
                    <a:srgbClr val="E61F4F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8894763" y="2751138"/>
            <a:ext cx="2340569" cy="2288779"/>
            <a:chOff x="8894763" y="2751138"/>
            <a:chExt cx="2340569" cy="2288779"/>
          </a:xfrm>
        </p:grpSpPr>
        <p:sp>
          <p:nvSpPr>
            <p:cNvPr id="59" name="Metin kutusu 58"/>
            <p:cNvSpPr txBox="1"/>
            <p:nvPr/>
          </p:nvSpPr>
          <p:spPr>
            <a:xfrm>
              <a:off x="10221913" y="4393586"/>
              <a:ext cx="10134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b="1" i="1" dirty="0" err="1">
                  <a:solidFill>
                    <a:srgbClr val="E61F4F"/>
                  </a:solidFill>
                </a:rPr>
                <a:t>Meth</a:t>
              </a:r>
              <a:endParaRPr lang="tr-TR" b="1" i="1" dirty="0">
                <a:solidFill>
                  <a:srgbClr val="E61F4F"/>
                </a:solidFill>
              </a:endParaRPr>
            </a:p>
            <a:p>
              <a:pPr algn="r"/>
              <a:r>
                <a:rPr lang="tr-TR" b="1" i="1" dirty="0">
                  <a:solidFill>
                    <a:srgbClr val="E61F4F"/>
                  </a:solidFill>
                </a:rPr>
                <a:t>Maddesi</a:t>
              </a:r>
            </a:p>
          </p:txBody>
        </p:sp>
        <p:sp>
          <p:nvSpPr>
            <p:cNvPr id="52" name="Oval 21"/>
            <p:cNvSpPr>
              <a:spLocks noChangeArrowheads="1"/>
            </p:cNvSpPr>
            <p:nvPr/>
          </p:nvSpPr>
          <p:spPr bwMode="auto">
            <a:xfrm>
              <a:off x="8894763" y="2751138"/>
              <a:ext cx="1911350" cy="1908175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r="-71000"/>
              </a:stretch>
            </a:blipFill>
            <a:ln w="30163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" name="Oval 20"/>
            <p:cNvSpPr>
              <a:spLocks noChangeArrowheads="1"/>
            </p:cNvSpPr>
            <p:nvPr/>
          </p:nvSpPr>
          <p:spPr bwMode="auto">
            <a:xfrm>
              <a:off x="10221913" y="4464051"/>
              <a:ext cx="173038" cy="173038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" name="Grup 1"/>
          <p:cNvGrpSpPr/>
          <p:nvPr/>
        </p:nvGrpSpPr>
        <p:grpSpPr>
          <a:xfrm>
            <a:off x="577850" y="2751138"/>
            <a:ext cx="2560751" cy="2288778"/>
            <a:chOff x="577850" y="2751138"/>
            <a:chExt cx="2560751" cy="2288778"/>
          </a:xfrm>
        </p:grpSpPr>
        <p:sp>
          <p:nvSpPr>
            <p:cNvPr id="19" name="Oval 11"/>
            <p:cNvSpPr>
              <a:spLocks noChangeArrowheads="1"/>
            </p:cNvSpPr>
            <p:nvPr/>
          </p:nvSpPr>
          <p:spPr bwMode="auto">
            <a:xfrm>
              <a:off x="577850" y="2751138"/>
              <a:ext cx="1911350" cy="1908175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r="-16000"/>
              </a:stretch>
            </a:blipFill>
            <a:ln w="30163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1947336" y="4426708"/>
              <a:ext cx="173038" cy="173038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3" name="Metin kutusu 52"/>
            <p:cNvSpPr txBox="1"/>
            <p:nvPr/>
          </p:nvSpPr>
          <p:spPr>
            <a:xfrm>
              <a:off x="2120374" y="4393585"/>
              <a:ext cx="10182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i="1" dirty="0" err="1">
                  <a:solidFill>
                    <a:srgbClr val="E61F4F"/>
                  </a:solidFill>
                </a:rPr>
                <a:t>Ekstasy</a:t>
              </a:r>
              <a:endParaRPr lang="tr-TR" b="1" i="1" dirty="0">
                <a:solidFill>
                  <a:srgbClr val="E61F4F"/>
                </a:solidFill>
              </a:endParaRPr>
            </a:p>
            <a:p>
              <a:r>
                <a:rPr lang="tr-TR" b="1" i="1" dirty="0">
                  <a:solidFill>
                    <a:srgbClr val="E61F4F"/>
                  </a:solidFill>
                </a:rPr>
                <a:t>(MDMA)</a:t>
              </a: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4737100" y="2749551"/>
            <a:ext cx="2521561" cy="2290364"/>
            <a:chOff x="4737100" y="2749551"/>
            <a:chExt cx="2521561" cy="2290364"/>
          </a:xfrm>
        </p:grpSpPr>
        <p:sp>
          <p:nvSpPr>
            <p:cNvPr id="23" name="Oval 16"/>
            <p:cNvSpPr>
              <a:spLocks noChangeArrowheads="1"/>
            </p:cNvSpPr>
            <p:nvPr/>
          </p:nvSpPr>
          <p:spPr bwMode="auto">
            <a:xfrm rot="16200000">
              <a:off x="4735513" y="2751138"/>
              <a:ext cx="1911350" cy="1908175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 r="-16000"/>
              </a:stretch>
            </a:blipFill>
            <a:ln w="30163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Oval 15"/>
            <p:cNvSpPr>
              <a:spLocks noChangeArrowheads="1"/>
            </p:cNvSpPr>
            <p:nvPr/>
          </p:nvSpPr>
          <p:spPr bwMode="auto">
            <a:xfrm rot="16200000">
              <a:off x="6099969" y="4426708"/>
              <a:ext cx="173038" cy="173038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8" name="Metin kutusu 57"/>
            <p:cNvSpPr txBox="1"/>
            <p:nvPr/>
          </p:nvSpPr>
          <p:spPr>
            <a:xfrm>
              <a:off x="6235944" y="4393584"/>
              <a:ext cx="10227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i="1" dirty="0" smtClean="0">
                  <a:solidFill>
                    <a:srgbClr val="E61F4F"/>
                  </a:solidFill>
                </a:rPr>
                <a:t>Afyon</a:t>
              </a:r>
            </a:p>
            <a:p>
              <a:r>
                <a:rPr lang="tr-TR" b="1" i="1" dirty="0" smtClean="0">
                  <a:solidFill>
                    <a:srgbClr val="E61F4F"/>
                  </a:solidFill>
                </a:rPr>
                <a:t>Türevleri</a:t>
              </a:r>
              <a:endParaRPr lang="tr-TR" b="1" i="1" dirty="0">
                <a:solidFill>
                  <a:srgbClr val="E61F4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08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7977"/>
            <a:ext cx="79232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Bağımlılığın</a:t>
            </a:r>
          </a:p>
          <a:p>
            <a:r>
              <a:rPr lang="tr-TR" sz="6000" b="1" dirty="0"/>
              <a:t>olumsuz etkileri</a:t>
            </a:r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63316" y="2224038"/>
            <a:ext cx="7464948" cy="400110"/>
            <a:chOff x="554927" y="1881525"/>
            <a:chExt cx="7464948" cy="400110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kendine güveni azalır.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2690884"/>
            <a:ext cx="7464948" cy="400110"/>
            <a:chOff x="554927" y="1881525"/>
            <a:chExt cx="7464948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kontrolü zayıflar.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46538" y="3201049"/>
            <a:ext cx="7464948" cy="400110"/>
            <a:chOff x="554927" y="1881525"/>
            <a:chExt cx="7464948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7273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Bağımlının insani prensipleri ve değerleri </a:t>
              </a:r>
              <a:r>
                <a:rPr lang="tr-TR" sz="2000" dirty="0" smtClean="0">
                  <a:solidFill>
                    <a:srgbClr val="575757"/>
                  </a:solidFill>
                </a:rPr>
                <a:t>yok </a:t>
              </a:r>
              <a:r>
                <a:rPr lang="tr-TR" sz="2000" dirty="0">
                  <a:solidFill>
                    <a:srgbClr val="575757"/>
                  </a:solidFill>
                </a:rPr>
                <a:t>olmaya başlar.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3743501"/>
            <a:ext cx="7464948" cy="707886"/>
            <a:chOff x="554927" y="1881525"/>
            <a:chExt cx="7464948" cy="707886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2000" dirty="0">
                  <a:solidFill>
                    <a:srgbClr val="575757"/>
                  </a:solidFill>
                </a:rPr>
                <a:t>Kullandığı maddeler bağımlının vücudundaki </a:t>
              </a:r>
              <a:r>
                <a:rPr lang="nn-NO" sz="2000" dirty="0" smtClean="0">
                  <a:solidFill>
                    <a:srgbClr val="575757"/>
                  </a:solidFill>
                </a:rPr>
                <a:t>savunma </a:t>
              </a:r>
              <a:r>
                <a:rPr lang="nn-NO" sz="2000" dirty="0">
                  <a:solidFill>
                    <a:srgbClr val="575757"/>
                  </a:solidFill>
                </a:rPr>
                <a:t>mekanizmalarını yok edip bağışıklık </a:t>
              </a:r>
              <a:r>
                <a:rPr lang="nn-NO" sz="2000" dirty="0" smtClean="0">
                  <a:solidFill>
                    <a:srgbClr val="575757"/>
                  </a:solidFill>
                </a:rPr>
                <a:t>sistemini </a:t>
              </a:r>
              <a:r>
                <a:rPr lang="nn-NO" sz="2000" dirty="0">
                  <a:solidFill>
                    <a:srgbClr val="575757"/>
                  </a:solidFill>
                </a:rPr>
                <a:t>zayıflatır.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54927" y="4473640"/>
            <a:ext cx="7464948" cy="707886"/>
            <a:chOff x="554927" y="1881525"/>
            <a:chExt cx="7464948" cy="707886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dirty="0">
                  <a:solidFill>
                    <a:srgbClr val="575757"/>
                  </a:solidFill>
                </a:rPr>
                <a:t>Bağımlının frengi, verem, AIDS, kanser, kangren, </a:t>
              </a:r>
              <a:r>
                <a:rPr lang="tr-TR" sz="2000" dirty="0" smtClean="0">
                  <a:solidFill>
                    <a:srgbClr val="575757"/>
                  </a:solidFill>
                </a:rPr>
                <a:t> </a:t>
              </a:r>
              <a:r>
                <a:rPr lang="sv-SE" sz="2000" dirty="0" smtClean="0">
                  <a:solidFill>
                    <a:srgbClr val="575757"/>
                  </a:solidFill>
                </a:rPr>
                <a:t>hepatit </a:t>
              </a:r>
              <a:r>
                <a:rPr lang="sv-SE" sz="2000" dirty="0">
                  <a:solidFill>
                    <a:srgbClr val="575757"/>
                  </a:solidFill>
                </a:rPr>
                <a:t>B </a:t>
              </a:r>
              <a:r>
                <a:rPr lang="sv-SE" sz="2000" dirty="0" smtClean="0">
                  <a:solidFill>
                    <a:srgbClr val="575757"/>
                  </a:solidFill>
                </a:rPr>
                <a:t>ve</a:t>
              </a:r>
              <a:endParaRPr lang="tr-TR" sz="2000" dirty="0" smtClean="0">
                <a:solidFill>
                  <a:srgbClr val="575757"/>
                </a:solidFill>
              </a:endParaRPr>
            </a:p>
            <a:p>
              <a:r>
                <a:rPr lang="sv-SE" sz="2000" dirty="0" smtClean="0">
                  <a:solidFill>
                    <a:srgbClr val="575757"/>
                  </a:solidFill>
                </a:rPr>
                <a:t>hepatit </a:t>
              </a:r>
              <a:r>
                <a:rPr lang="sv-SE" sz="2000" dirty="0">
                  <a:solidFill>
                    <a:srgbClr val="575757"/>
                  </a:solidFill>
                </a:rPr>
                <a:t>C gibi birçok ölümcül </a:t>
              </a:r>
              <a:r>
                <a:rPr lang="sv-SE" sz="2000" dirty="0" smtClean="0">
                  <a:solidFill>
                    <a:srgbClr val="575757"/>
                  </a:solidFill>
                </a:rPr>
                <a:t>hastalığa </a:t>
              </a:r>
              <a:r>
                <a:rPr lang="sv-SE" sz="2000" dirty="0">
                  <a:solidFill>
                    <a:srgbClr val="575757"/>
                  </a:solidFill>
                </a:rPr>
                <a:t>kapılma riski artar.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3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-5556" y="0"/>
            <a:ext cx="12203112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61F4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090546"/>
            <a:ext cx="351891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400" b="1" dirty="0" smtClean="0">
                <a:solidFill>
                  <a:schemeClr val="bg1"/>
                </a:solidFill>
              </a:rPr>
              <a:t>Madde</a:t>
            </a:r>
          </a:p>
          <a:p>
            <a:r>
              <a:rPr lang="tr-TR" sz="4400" b="1" dirty="0" smtClean="0">
                <a:solidFill>
                  <a:schemeClr val="bg1"/>
                </a:solidFill>
              </a:rPr>
              <a:t>bağımlılığının </a:t>
            </a:r>
          </a:p>
          <a:p>
            <a:r>
              <a:rPr lang="tr-TR" sz="4400" b="1" dirty="0" smtClean="0">
                <a:solidFill>
                  <a:schemeClr val="bg1"/>
                </a:solidFill>
              </a:rPr>
              <a:t>olası sonuçları</a:t>
            </a:r>
          </a:p>
          <a:p>
            <a:r>
              <a:rPr lang="tr-TR" sz="4400" b="1" dirty="0" smtClean="0">
                <a:solidFill>
                  <a:schemeClr val="bg1"/>
                </a:solidFill>
              </a:rPr>
              <a:t>ve zararları</a:t>
            </a:r>
            <a:endParaRPr lang="tr-TR" sz="4400" b="1" dirty="0">
              <a:solidFill>
                <a:schemeClr val="bg1"/>
              </a:solidFill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09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2" name="Grup 11"/>
          <p:cNvGrpSpPr/>
          <p:nvPr/>
        </p:nvGrpSpPr>
        <p:grpSpPr>
          <a:xfrm>
            <a:off x="6096000" y="612844"/>
            <a:ext cx="3910011" cy="4801314"/>
            <a:chOff x="9254301" y="612844"/>
            <a:chExt cx="3910011" cy="4801314"/>
          </a:xfrm>
        </p:grpSpPr>
        <p:sp>
          <p:nvSpPr>
            <p:cNvPr id="16" name="Metin kutusu 15"/>
            <p:cNvSpPr txBox="1"/>
            <p:nvPr/>
          </p:nvSpPr>
          <p:spPr>
            <a:xfrm>
              <a:off x="9614301" y="612844"/>
              <a:ext cx="3550011" cy="48013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dirty="0">
                  <a:solidFill>
                    <a:srgbClr val="E61F4F"/>
                  </a:solidFill>
                </a:rPr>
                <a:t>DAVRANIŞLARI KONTROL EDEMEME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KALP KRİZİ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İNTİHAR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MİDE KANSERİ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GENÇ YAŞTA ÖLÜM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ÖLÜMCÜL HASTALIKLAR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PARANOYA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AİLEVİ PROBLEMLER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DİŞ ÇÜRÜMELERİ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AKCİĞER İLTİHABI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CİNAYET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KISMİ FELÇ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KALP HASTALIKLARI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İŞ KAYBI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KAYGI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AĞIZDA TARTAR VE PLAK BİRİKİMİ</a:t>
              </a:r>
            </a:p>
            <a:p>
              <a:r>
                <a:rPr lang="tr-TR" dirty="0">
                  <a:solidFill>
                    <a:srgbClr val="E61F4F"/>
                  </a:solidFill>
                </a:rPr>
                <a:t>HAFIZA ERİMESİ</a:t>
              </a:r>
              <a:endParaRPr lang="tr-TR" b="1" dirty="0">
                <a:solidFill>
                  <a:srgbClr val="E61F4F"/>
                </a:solidFill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>
              <a:off x="9254301" y="802809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Line 5"/>
            <p:cNvSpPr>
              <a:spLocks noChangeShapeType="1"/>
            </p:cNvSpPr>
            <p:nvPr/>
          </p:nvSpPr>
          <p:spPr bwMode="auto">
            <a:xfrm>
              <a:off x="9254301" y="1064266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9" name="Line 5"/>
            <p:cNvSpPr>
              <a:spLocks noChangeShapeType="1"/>
            </p:cNvSpPr>
            <p:nvPr/>
          </p:nvSpPr>
          <p:spPr bwMode="auto">
            <a:xfrm>
              <a:off x="9254301" y="134310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Line 5"/>
            <p:cNvSpPr>
              <a:spLocks noChangeShapeType="1"/>
            </p:cNvSpPr>
            <p:nvPr/>
          </p:nvSpPr>
          <p:spPr bwMode="auto">
            <a:xfrm>
              <a:off x="9254301" y="163471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Line 5"/>
            <p:cNvSpPr>
              <a:spLocks noChangeShapeType="1"/>
            </p:cNvSpPr>
            <p:nvPr/>
          </p:nvSpPr>
          <p:spPr bwMode="auto">
            <a:xfrm>
              <a:off x="9254301" y="190456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Line 5"/>
            <p:cNvSpPr>
              <a:spLocks noChangeShapeType="1"/>
            </p:cNvSpPr>
            <p:nvPr/>
          </p:nvSpPr>
          <p:spPr bwMode="auto">
            <a:xfrm>
              <a:off x="9254301" y="216662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Line 5"/>
            <p:cNvSpPr>
              <a:spLocks noChangeShapeType="1"/>
            </p:cNvSpPr>
            <p:nvPr/>
          </p:nvSpPr>
          <p:spPr bwMode="auto">
            <a:xfrm>
              <a:off x="9254301" y="2440061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>
              <a:off x="9254301" y="2709907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9254301" y="299713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Line 5"/>
            <p:cNvSpPr>
              <a:spLocks noChangeShapeType="1"/>
            </p:cNvSpPr>
            <p:nvPr/>
          </p:nvSpPr>
          <p:spPr bwMode="auto">
            <a:xfrm>
              <a:off x="9254301" y="328874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Line 5"/>
            <p:cNvSpPr>
              <a:spLocks noChangeShapeType="1"/>
            </p:cNvSpPr>
            <p:nvPr/>
          </p:nvSpPr>
          <p:spPr bwMode="auto">
            <a:xfrm>
              <a:off x="9254301" y="355859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Line 5"/>
            <p:cNvSpPr>
              <a:spLocks noChangeShapeType="1"/>
            </p:cNvSpPr>
            <p:nvPr/>
          </p:nvSpPr>
          <p:spPr bwMode="auto">
            <a:xfrm>
              <a:off x="9254301" y="3820654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9" name="Line 5"/>
            <p:cNvSpPr>
              <a:spLocks noChangeShapeType="1"/>
            </p:cNvSpPr>
            <p:nvPr/>
          </p:nvSpPr>
          <p:spPr bwMode="auto">
            <a:xfrm>
              <a:off x="9254301" y="409548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Line 5"/>
            <p:cNvSpPr>
              <a:spLocks noChangeShapeType="1"/>
            </p:cNvSpPr>
            <p:nvPr/>
          </p:nvSpPr>
          <p:spPr bwMode="auto">
            <a:xfrm>
              <a:off x="9254301" y="4357548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Line 5"/>
            <p:cNvSpPr>
              <a:spLocks noChangeShapeType="1"/>
            </p:cNvSpPr>
            <p:nvPr/>
          </p:nvSpPr>
          <p:spPr bwMode="auto">
            <a:xfrm>
              <a:off x="9254301" y="4647763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2" name="Line 5"/>
            <p:cNvSpPr>
              <a:spLocks noChangeShapeType="1"/>
            </p:cNvSpPr>
            <p:nvPr/>
          </p:nvSpPr>
          <p:spPr bwMode="auto">
            <a:xfrm>
              <a:off x="9254301" y="4917609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" name="Line 5"/>
            <p:cNvSpPr>
              <a:spLocks noChangeShapeType="1"/>
            </p:cNvSpPr>
            <p:nvPr/>
          </p:nvSpPr>
          <p:spPr bwMode="auto">
            <a:xfrm>
              <a:off x="9254301" y="5196447"/>
              <a:ext cx="360000" cy="0"/>
            </a:xfrm>
            <a:prstGeom prst="line">
              <a:avLst/>
            </a:prstGeom>
            <a:noFill/>
            <a:ln w="12700" cap="flat">
              <a:solidFill>
                <a:srgbClr val="B2B2B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37" name="Resim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5733029"/>
            <a:ext cx="393339" cy="48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3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3808</Words>
  <Application>Microsoft Office PowerPoint</Application>
  <PresentationFormat>Özel</PresentationFormat>
  <Paragraphs>731</Paragraphs>
  <Slides>65</Slides>
  <Notes>58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65</vt:i4>
      </vt:variant>
    </vt:vector>
  </HeadingPairs>
  <TitlesOfParts>
    <vt:vector size="66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Hp_2</cp:lastModifiedBy>
  <cp:revision>389</cp:revision>
  <dcterms:created xsi:type="dcterms:W3CDTF">2016-11-17T08:54:28Z</dcterms:created>
  <dcterms:modified xsi:type="dcterms:W3CDTF">2021-09-17T06:50:41Z</dcterms:modified>
</cp:coreProperties>
</file>